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5" r:id="rId2"/>
    <p:sldId id="301" r:id="rId3"/>
    <p:sldId id="321" r:id="rId4"/>
    <p:sldId id="315" r:id="rId5"/>
    <p:sldId id="303" r:id="rId6"/>
    <p:sldId id="310" r:id="rId7"/>
    <p:sldId id="311" r:id="rId8"/>
    <p:sldId id="316" r:id="rId9"/>
    <p:sldId id="322" r:id="rId10"/>
    <p:sldId id="305" r:id="rId11"/>
    <p:sldId id="304" r:id="rId12"/>
    <p:sldId id="317" r:id="rId13"/>
    <p:sldId id="309" r:id="rId14"/>
    <p:sldId id="308" r:id="rId15"/>
    <p:sldId id="269" r:id="rId16"/>
    <p:sldId id="318" r:id="rId17"/>
    <p:sldId id="312" r:id="rId18"/>
    <p:sldId id="313" r:id="rId19"/>
    <p:sldId id="314" r:id="rId20"/>
    <p:sldId id="320" r:id="rId21"/>
    <p:sldId id="319" r:id="rId22"/>
    <p:sldId id="324" r:id="rId23"/>
    <p:sldId id="325" r:id="rId24"/>
    <p:sldId id="323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0033"/>
    <a:srgbClr val="FF0066"/>
    <a:srgbClr val="AB2328"/>
    <a:srgbClr val="CCFF99"/>
    <a:srgbClr val="009900"/>
    <a:srgbClr val="256E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908" autoAdjust="0"/>
    <p:restoredTop sz="94598" autoAdjust="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79CA38F-A368-4E60-A350-0D0D9BD7F2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9499-5875-4213-BBDA-26556EAF06F6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4190-812A-4B8F-BBB1-8BC8946A4C7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A9C51-EC48-46B0-8424-4A2676F8B712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93A0-B028-42A3-835E-9285781B258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9689C-CF21-4ADA-AB24-C6271FAF389C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EC185-4CBC-4808-A58A-9577065C3D8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19A53-BF84-460F-BAA3-7EAE5D3383E0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11FFA-AFBD-44F3-9BA1-CC9BCFE6FBF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D7EC4-9E2D-4672-B5CF-C5780B765A21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8657B-A5B2-4CD5-8546-CDB7EDD4D69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71FB-3CDE-4E26-969A-2A66A217A818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62B5-9828-46ED-B924-10398B26B6A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EFD05-44BD-41B5-8795-44FFBF0894E0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1A56-54CC-4899-84DB-ED23EAE2298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B2A8-FB37-44CA-82AB-A9A415F20B75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931E-6F41-41BB-9551-F6DD4C669B1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38D2D-A937-48B9-A45D-45549A4C2BEE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2C79-D505-4E28-836E-00CAC851C277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36DC-3A88-4966-B740-278A071D4FE4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9F828-13D6-43A9-840D-2D8116365F3B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A8A3C-692C-450F-8F66-7A36C12AB6C3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536-3F75-4EF2-9187-033289E29C8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404612C9-67AD-457D-ACA0-0239FDBB407C}" type="datetime1">
              <a:rPr lang="tr-TR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tr-TR"/>
              <a:t>1</a:t>
            </a:r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3" name="Picture 9" descr="logoLA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url=http://www.tarimsalhaber.com/hayvansal-uretim/hayvansal-gida-tuketiminde-dramatik-bir-azalma-var-h2352.html&amp;rct=j&amp;frm=1&amp;q=&amp;esrc=s&amp;sa=U&amp;ei=Un7eVKbeJYjnywOyzoD4AQ&amp;ved=0CBwQ9QEwBA&amp;usg=AFQjCNFRegsPbCgX1pIhnU9TlbfCPexLx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.tr/url?url=http://www.tzob.org.tr/Bas%C4%B1n-Odas%C4%B1/Haberler/ArtMID/470/ArticleID/705/Yumurta-252retimi-16-milyar%C4%B1-a%C5%9Ft%C4%B1%E2%80%A6&amp;rct=j&amp;frm=1&amp;q=&amp;esrc=s&amp;sa=U&amp;ei=_37eVILiAub4yQOPnIEg&amp;ved=0CCAQ9QEwBg&amp;usg=AFQjCNFZf3OQRPE_Bsbo5vdcxnRVLJ45ZQ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214438"/>
            <a:ext cx="8729663" cy="647700"/>
          </a:xfrm>
        </p:spPr>
        <p:txBody>
          <a:bodyPr/>
          <a:lstStyle/>
          <a:p>
            <a:pPr>
              <a:defRPr/>
            </a:pPr>
            <a:r>
              <a:rPr lang="tr-TR" b="1" dirty="0">
                <a:solidFill>
                  <a:srgbClr val="C00000"/>
                </a:solidFill>
                <a:ea typeface="+mj-ea"/>
              </a:rPr>
              <a:t>Agricultural Production </a:t>
            </a:r>
            <a:r>
              <a:rPr lang="tr-TR" b="1" dirty="0" err="1">
                <a:solidFill>
                  <a:srgbClr val="C00000"/>
                </a:solidFill>
                <a:ea typeface="+mj-ea"/>
              </a:rPr>
              <a:t>Statistics</a:t>
            </a:r>
            <a:r>
              <a:rPr lang="tr-TR" b="1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ea typeface="+mj-ea"/>
              </a:rPr>
              <a:t>Group</a:t>
            </a:r>
            <a:endParaRPr lang="tr-TR" b="1" dirty="0">
              <a:solidFill>
                <a:srgbClr val="C00000"/>
              </a:solidFill>
              <a:latin typeface="+mj-lt"/>
              <a:ea typeface="+mj-ea"/>
            </a:endParaRPr>
          </a:p>
        </p:txBody>
      </p:sp>
      <p:sp>
        <p:nvSpPr>
          <p:cNvPr id="21507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CD20509-AC66-41BA-99DF-ED4CE5F13A04}" type="datetime1">
              <a:rPr lang="tr-TR" smtClean="0">
                <a:cs typeface="Arial" pitchFamily="34" charset="0"/>
              </a:rPr>
              <a:pPr/>
              <a:t>23.02.2015</a:t>
            </a:fld>
            <a:endParaRPr lang="tr-TR" smtClean="0">
              <a:cs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8A99B-4EB2-4FE1-BB0A-A551D7131A3A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sp>
        <p:nvSpPr>
          <p:cNvPr id="21509" name="Content Placeholder 5"/>
          <p:cNvSpPr>
            <a:spLocks noGrp="1"/>
          </p:cNvSpPr>
          <p:nvPr>
            <p:ph idx="1"/>
          </p:nvPr>
        </p:nvSpPr>
        <p:spPr>
          <a:xfrm>
            <a:off x="1509713" y="2354263"/>
            <a:ext cx="5329237" cy="13668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r-TR" sz="4000" b="1" smtClean="0">
                <a:solidFill>
                  <a:srgbClr val="0070C0"/>
                </a:solidFill>
              </a:rPr>
              <a:t>	Animal Production</a:t>
            </a:r>
          </a:p>
        </p:txBody>
      </p:sp>
      <p:sp>
        <p:nvSpPr>
          <p:cNvPr id="21510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1511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1513" name="Picture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933825"/>
            <a:ext cx="3268663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https://encrypted-tbn0.gstatic.com/images?q=tbn:ANd9GcQPawvhqvCX3BeNQsnOTNaKo3HEcgdBqBPJ1ABUuR9CQYfxzg5bSWIpxdQ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929066"/>
            <a:ext cx="2571768" cy="2000264"/>
          </a:xfrm>
          <a:prstGeom prst="rect">
            <a:avLst/>
          </a:prstGeom>
          <a:noFill/>
        </p:spPr>
      </p:pic>
      <p:pic>
        <p:nvPicPr>
          <p:cNvPr id="24582" name="Picture 6" descr="https://encrypted-tbn2.gstatic.com/images?q=tbn:ANd9GcTn5B2-_fv6bLlebRmtXjj3fjllWB0KO8XZTTASahenm8-DnPV9l_Bfqk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3357562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" name="2 Alt Başlık"/>
          <p:cNvSpPr txBox="1">
            <a:spLocks/>
          </p:cNvSpPr>
          <p:nvPr/>
        </p:nvSpPr>
        <p:spPr bwMode="auto">
          <a:xfrm>
            <a:off x="0" y="714356"/>
            <a:ext cx="9144000" cy="581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Coverage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: 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Turkey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 data is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compiled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slaughterhouses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which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are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licensed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unlicensed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slaughter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cattle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sheep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cattle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buffalo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sheep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goats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camels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pigs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1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Data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compilation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method</a:t>
            </a: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Data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are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compiled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on 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monthly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basis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Each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holding has 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user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name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password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given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TURKSTAT.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tr-TR" sz="3200" b="1" u="sng" dirty="0" err="1" smtClean="0">
                <a:solidFill>
                  <a:srgbClr val="0070C0"/>
                </a:solidFill>
              </a:rPr>
              <a:t>Number</a:t>
            </a:r>
            <a:r>
              <a:rPr lang="tr-TR" sz="3200" b="1" u="sng" dirty="0" smtClean="0">
                <a:solidFill>
                  <a:srgbClr val="0070C0"/>
                </a:solidFill>
              </a:rPr>
              <a:t> of </a:t>
            </a:r>
            <a:r>
              <a:rPr lang="tr-TR" sz="3200" b="1" u="sng" dirty="0" err="1" smtClean="0">
                <a:solidFill>
                  <a:srgbClr val="0070C0"/>
                </a:solidFill>
              </a:rPr>
              <a:t>milked</a:t>
            </a:r>
            <a:r>
              <a:rPr lang="tr-TR" sz="3200" b="1" u="sng" dirty="0" smtClean="0">
                <a:solidFill>
                  <a:srgbClr val="0070C0"/>
                </a:solidFill>
              </a:rPr>
              <a:t> </a:t>
            </a:r>
            <a:r>
              <a:rPr lang="tr-TR" sz="3200" b="1" u="sng" dirty="0" err="1" smtClean="0">
                <a:solidFill>
                  <a:srgbClr val="0070C0"/>
                </a:solidFill>
              </a:rPr>
              <a:t>animals</a:t>
            </a:r>
            <a:r>
              <a:rPr lang="tr-TR" sz="3200" b="1" u="sng" dirty="0" smtClean="0">
                <a:solidFill>
                  <a:srgbClr val="0070C0"/>
                </a:solidFill>
              </a:rPr>
              <a:t> =</a:t>
            </a:r>
            <a:r>
              <a:rPr lang="en-US" sz="3200" b="1" u="sng" dirty="0" smtClean="0">
                <a:solidFill>
                  <a:srgbClr val="0070C0"/>
                </a:solidFill>
              </a:rPr>
              <a:t>The number of animals make birth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tr-TR" sz="3200" dirty="0" smtClean="0"/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  <p:sp>
        <p:nvSpPr>
          <p:cNvPr id="6" name="2 Alt Başlık"/>
          <p:cNvSpPr txBox="1">
            <a:spLocks/>
          </p:cNvSpPr>
          <p:nvPr/>
        </p:nvSpPr>
        <p:spPr bwMode="auto">
          <a:xfrm>
            <a:off x="0" y="642919"/>
            <a:ext cx="9144000" cy="55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b="1" dirty="0" smtClean="0">
                <a:solidFill>
                  <a:srgbClr val="C00000"/>
                </a:solidFill>
              </a:rPr>
              <a:t>Milk and Dairy Statistics</a:t>
            </a:r>
            <a:endParaRPr lang="tr-TR" sz="3200" dirty="0" smtClean="0">
              <a:solidFill>
                <a:srgbClr val="C00000"/>
              </a:solidFill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monthly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survey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milk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milk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products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statistics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are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applied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industrial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that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use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only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operates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as 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commercial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milk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raw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milk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as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input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according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NACE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Rev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.2.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10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tr-TR" sz="3200" b="1" dirty="0" err="1" smtClean="0">
                <a:solidFill>
                  <a:srgbClr val="0070C0"/>
                </a:solidFill>
              </a:rPr>
              <a:t>Coverage</a:t>
            </a:r>
            <a:r>
              <a:rPr lang="tr-TR" sz="3200" b="1" dirty="0" smtClean="0">
                <a:solidFill>
                  <a:srgbClr val="0070C0"/>
                </a:solidFill>
              </a:rPr>
              <a:t> is </a:t>
            </a:r>
            <a:r>
              <a:rPr lang="tr-TR" sz="3200" b="1" dirty="0" err="1" smtClean="0">
                <a:solidFill>
                  <a:srgbClr val="0070C0"/>
                </a:solidFill>
              </a:rPr>
              <a:t>Turkey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collected</a:t>
            </a:r>
            <a:r>
              <a:rPr lang="tr-TR" sz="3200" b="1" dirty="0" smtClean="0">
                <a:solidFill>
                  <a:srgbClr val="0070C0"/>
                </a:solidFill>
              </a:rPr>
              <a:t> data </a:t>
            </a:r>
            <a:r>
              <a:rPr lang="tr-TR" sz="3200" b="1" dirty="0" err="1" smtClean="0">
                <a:solidFill>
                  <a:srgbClr val="0070C0"/>
                </a:solidFill>
              </a:rPr>
              <a:t>are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published</a:t>
            </a:r>
            <a:r>
              <a:rPr lang="tr-TR" sz="3200" b="1" dirty="0" smtClean="0">
                <a:solidFill>
                  <a:srgbClr val="0070C0"/>
                </a:solidFill>
              </a:rPr>
              <a:t> on </a:t>
            </a:r>
            <a:r>
              <a:rPr lang="tr-TR" sz="3200" b="1" dirty="0" err="1" smtClean="0">
                <a:solidFill>
                  <a:srgbClr val="0070C0"/>
                </a:solidFill>
              </a:rPr>
              <a:t>the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basis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Turkey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tr-TR" sz="3200" b="1" dirty="0" smtClean="0">
              <a:solidFill>
                <a:srgbClr val="0070C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tr-TR" sz="3200" b="1" dirty="0" smtClean="0">
              <a:solidFill>
                <a:srgbClr val="0070C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tr-TR" sz="1000" b="1" dirty="0" smtClean="0">
              <a:solidFill>
                <a:srgbClr val="0070C0"/>
              </a:solidFill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714357"/>
            <a:ext cx="8858312" cy="5411806"/>
          </a:xfrm>
        </p:spPr>
        <p:txBody>
          <a:bodyPr/>
          <a:lstStyle/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Furthermore, milk production was calculated by multiplying the number of milked animals by the milk yield coefficients determined for each province in the 2001 General Agricultural Census.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The milk yield coefficient referred to the amount of milk produced by a dairy animal in one year.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lvl="0" algn="just">
              <a:defRPr/>
            </a:pPr>
            <a:r>
              <a:rPr lang="tr-TR" b="1" dirty="0" err="1" smtClean="0">
                <a:solidFill>
                  <a:srgbClr val="C00000"/>
                </a:solidFill>
              </a:rPr>
              <a:t>Coefficient</a:t>
            </a:r>
            <a:r>
              <a:rPr lang="tr-TR" b="1" dirty="0" smtClean="0">
                <a:solidFill>
                  <a:srgbClr val="0070C0"/>
                </a:solidFill>
              </a:rPr>
              <a:t> = </a:t>
            </a:r>
            <a:r>
              <a:rPr lang="en-US" b="1" dirty="0" smtClean="0">
                <a:solidFill>
                  <a:srgbClr val="0070C0"/>
                </a:solidFill>
              </a:rPr>
              <a:t>The number of animals milked</a:t>
            </a:r>
            <a:r>
              <a:rPr lang="tr-TR" b="1" dirty="0" smtClean="0">
                <a:solidFill>
                  <a:srgbClr val="0070C0"/>
                </a:solidFill>
              </a:rPr>
              <a:t>  X     </a:t>
            </a:r>
          </a:p>
          <a:p>
            <a:pPr lvl="0" algn="just">
              <a:buNone/>
              <a:defRPr/>
            </a:pPr>
            <a:r>
              <a:rPr lang="tr-TR" b="1" dirty="0" smtClean="0">
                <a:solidFill>
                  <a:srgbClr val="0070C0"/>
                </a:solidFill>
              </a:rPr>
              <a:t>                            </a:t>
            </a:r>
            <a:r>
              <a:rPr lang="tr-TR" b="1" dirty="0" err="1" smtClean="0">
                <a:solidFill>
                  <a:srgbClr val="0070C0"/>
                </a:solidFill>
              </a:rPr>
              <a:t>Annual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milk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yield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572164"/>
          </a:xfrm>
        </p:spPr>
        <p:txBody>
          <a:bodyPr/>
          <a:lstStyle/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I</a:t>
            </a:r>
            <a:r>
              <a:rPr lang="en-US" b="1" dirty="0" err="1" smtClean="0">
                <a:solidFill>
                  <a:srgbClr val="0070C0"/>
                </a:solidFill>
              </a:rPr>
              <a:t>ndustrial</a:t>
            </a:r>
            <a:r>
              <a:rPr lang="en-US" b="1" dirty="0" smtClean="0">
                <a:solidFill>
                  <a:srgbClr val="0070C0"/>
                </a:solidFill>
              </a:rPr>
              <a:t> milk is compiled on a monthly basis from 1700 enterprises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tr-TR" sz="1000" dirty="0" smtClean="0"/>
          </a:p>
          <a:p>
            <a:pPr algn="just"/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Data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are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compiled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yearly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by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cooperation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with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MoFAL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by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using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Statistical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Data Network.</a:t>
            </a:r>
          </a:p>
          <a:p>
            <a:pPr algn="just"/>
            <a:endParaRPr lang="tr-TR" b="1" dirty="0" smtClean="0">
              <a:solidFill>
                <a:srgbClr val="0070C0"/>
              </a:solidFill>
              <a:latin typeface="Arial" pitchFamily="34" charset="0"/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Data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are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controlled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and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analyzed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by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TurkStat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	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and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MoFAL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staff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.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These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are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</a:rPr>
              <a:t>annually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</a:rPr>
              <a:t>.</a:t>
            </a:r>
          </a:p>
          <a:p>
            <a:pPr algn="just"/>
            <a:endParaRPr lang="en-US" dirty="0" smtClean="0"/>
          </a:p>
          <a:p>
            <a:pPr algn="just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28596" y="1000109"/>
            <a:ext cx="8258204" cy="5126054"/>
          </a:xfrm>
        </p:spPr>
        <p:txBody>
          <a:bodyPr/>
          <a:lstStyle/>
          <a:p>
            <a:r>
              <a:rPr lang="tr-TR" b="1" cap="all" dirty="0" err="1" smtClean="0">
                <a:solidFill>
                  <a:srgbClr val="C00000"/>
                </a:solidFill>
              </a:rPr>
              <a:t>Compiled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cap="all" dirty="0" err="1" smtClean="0">
                <a:solidFill>
                  <a:srgbClr val="C00000"/>
                </a:solidFill>
              </a:rPr>
              <a:t>Variables</a:t>
            </a:r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Milk</a:t>
            </a:r>
            <a:r>
              <a:rPr lang="tr-TR" b="1" dirty="0" smtClean="0">
                <a:solidFill>
                  <a:srgbClr val="0070C0"/>
                </a:solidFill>
              </a:rPr>
              <a:t> (</a:t>
            </a:r>
            <a:r>
              <a:rPr lang="tr-TR" b="1" dirty="0" err="1" smtClean="0">
                <a:solidFill>
                  <a:srgbClr val="0070C0"/>
                </a:solidFill>
              </a:rPr>
              <a:t>Cow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Sheep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Goat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Buffalo</a:t>
            </a:r>
            <a:r>
              <a:rPr lang="tr-TR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Cream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Concentrated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milk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Cream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powder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etc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EF01972-DFE6-47C9-80CA-ED0A4C731FCB}" type="datetime1">
              <a:rPr lang="tr-TR" smtClean="0">
                <a:cs typeface="Arial" pitchFamily="34" charset="0"/>
              </a:rPr>
              <a:pPr/>
              <a:t>23.02.2015</a:t>
            </a:fld>
            <a:endParaRPr lang="tr-TR" smtClean="0">
              <a:cs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45291F-882D-4454-8AA3-D2DDBA483FDD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0" y="714356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tr-TR" sz="20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Special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studies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on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examination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related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EU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Regulations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Decisions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implementation</a:t>
            </a:r>
            <a:r>
              <a:rPr lang="tr-TR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studies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with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national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international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experts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different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institutions</a:t>
            </a:r>
            <a:r>
              <a:rPr lang="tr-TR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algn="just">
              <a:spcBef>
                <a:spcPct val="50000"/>
              </a:spcBef>
            </a:pPr>
            <a:endParaRPr lang="tr-TR" sz="10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Analysis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different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Member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States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’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Methodologies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terms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surveys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on </a:t>
            </a:r>
            <a:r>
              <a:rPr lang="tr-TR" sz="32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meat</a:t>
            </a:r>
            <a:r>
              <a:rPr lang="tr-TR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production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GIP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calculations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algn="just">
              <a:spcBef>
                <a:spcPct val="50000"/>
              </a:spcBef>
            </a:pPr>
            <a:r>
              <a:rPr lang="tr-TR" sz="3200" b="1" dirty="0">
                <a:solidFill>
                  <a:srgbClr val="0070C0"/>
                </a:solidFill>
              </a:rPr>
              <a:t> </a:t>
            </a:r>
            <a:endParaRPr lang="tr-TR" b="1" dirty="0">
              <a:solidFill>
                <a:schemeClr val="accent2"/>
              </a:solidFill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endParaRPr lang="tr-T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5340368"/>
          </a:xfrm>
        </p:spPr>
        <p:txBody>
          <a:bodyPr/>
          <a:lstStyle/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tr-TR" b="1" dirty="0" err="1" smtClean="0">
                <a:solidFill>
                  <a:srgbClr val="0070C0"/>
                </a:solidFill>
              </a:rPr>
              <a:t>Organizing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participating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technical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cooperation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meetings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between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different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</a:rPr>
              <a:t>organizations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institutions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order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explain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our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expectations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</a:rPr>
              <a:t>Local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Meetings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Participating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training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activities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different</a:t>
            </a:r>
            <a:r>
              <a:rPr lang="tr-TR" b="1" dirty="0" smtClean="0">
                <a:solidFill>
                  <a:srgbClr val="0070C0"/>
                </a:solidFill>
              </a:rPr>
              <a:t> EU </a:t>
            </a:r>
            <a:r>
              <a:rPr lang="tr-TR" b="1" dirty="0" err="1" smtClean="0">
                <a:solidFill>
                  <a:srgbClr val="0070C0"/>
                </a:solidFill>
              </a:rPr>
              <a:t>countries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42919"/>
            <a:ext cx="9144000" cy="5483244"/>
          </a:xfrm>
        </p:spPr>
        <p:txBody>
          <a:bodyPr/>
          <a:lstStyle/>
          <a:p>
            <a:pPr algn="just">
              <a:buNone/>
            </a:pPr>
            <a:r>
              <a:rPr lang="tr-TR" b="1" dirty="0" err="1" smtClean="0">
                <a:solidFill>
                  <a:schemeClr val="accent2"/>
                </a:solidFill>
              </a:rPr>
              <a:t>Egg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b="1" dirty="0" err="1" smtClean="0">
                <a:solidFill>
                  <a:schemeClr val="accent2"/>
                </a:solidFill>
              </a:rPr>
              <a:t>Production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b="1" dirty="0" err="1" smtClean="0">
                <a:solidFill>
                  <a:schemeClr val="accent2"/>
                </a:solidFill>
              </a:rPr>
              <a:t>Statistics</a:t>
            </a:r>
            <a:endParaRPr lang="tr-TR" b="1" dirty="0" smtClean="0">
              <a:solidFill>
                <a:schemeClr val="accent2"/>
              </a:solidFill>
            </a:endParaRPr>
          </a:p>
          <a:p>
            <a:pPr algn="just"/>
            <a:endParaRPr lang="tr-TR" sz="1000" b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Poultry and egg production statistics are applied to the monthly survey showing only commercial poultry enterprises activities.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sz="1000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</a:rPr>
              <a:t> at T</a:t>
            </a:r>
            <a:r>
              <a:rPr lang="en-US" b="1" dirty="0" err="1" smtClean="0">
                <a:solidFill>
                  <a:srgbClr val="0070C0"/>
                </a:solidFill>
              </a:rPr>
              <a:t>urkey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level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tr-TR" sz="1000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E</a:t>
            </a:r>
            <a:r>
              <a:rPr lang="en-GB" b="1" dirty="0" err="1" smtClean="0">
                <a:solidFill>
                  <a:srgbClr val="0070C0"/>
                </a:solidFill>
              </a:rPr>
              <a:t>gg</a:t>
            </a:r>
            <a:r>
              <a:rPr lang="en-GB" b="1" dirty="0" smtClean="0">
                <a:solidFill>
                  <a:srgbClr val="0070C0"/>
                </a:solidFill>
              </a:rPr>
              <a:t> production statistics are published in line with EU requirements since December 2010. Results are partly transmitted to EUROSTAT via </a:t>
            </a:r>
            <a:r>
              <a:rPr lang="en-GB" b="1" dirty="0" err="1" smtClean="0">
                <a:solidFill>
                  <a:srgbClr val="0070C0"/>
                </a:solidFill>
              </a:rPr>
              <a:t>eDAMIS</a:t>
            </a:r>
            <a:r>
              <a:rPr lang="en-GB" b="1" dirty="0" smtClean="0">
                <a:solidFill>
                  <a:srgbClr val="0070C0"/>
                </a:solidFill>
              </a:rPr>
              <a:t>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411807"/>
          </a:xfrm>
        </p:spPr>
        <p:txBody>
          <a:bodyPr/>
          <a:lstStyle/>
          <a:p>
            <a:pPr lvl="0" algn="just"/>
            <a:r>
              <a:rPr lang="tr-TR" b="1" dirty="0" err="1" smtClean="0">
                <a:solidFill>
                  <a:srgbClr val="C00000"/>
                </a:solidFill>
              </a:rPr>
              <a:t>Monthly</a:t>
            </a:r>
            <a:r>
              <a:rPr lang="tr-TR" b="1" dirty="0" smtClean="0">
                <a:solidFill>
                  <a:srgbClr val="C00000"/>
                </a:solidFill>
              </a:rPr>
              <a:t>  </a:t>
            </a:r>
            <a:r>
              <a:rPr lang="tr-TR" b="1" dirty="0" err="1" smtClean="0">
                <a:solidFill>
                  <a:srgbClr val="C00000"/>
                </a:solidFill>
              </a:rPr>
              <a:t>compiled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variables</a:t>
            </a:r>
            <a:endParaRPr lang="tr-TR" b="1" dirty="0" smtClean="0">
              <a:solidFill>
                <a:srgbClr val="C00000"/>
              </a:solidFill>
            </a:endParaRPr>
          </a:p>
          <a:p>
            <a:pPr lvl="0" algn="just"/>
            <a:endParaRPr lang="tr-TR" sz="1000" b="1" dirty="0" smtClean="0">
              <a:solidFill>
                <a:srgbClr val="C00000"/>
              </a:solidFill>
            </a:endParaRPr>
          </a:p>
          <a:p>
            <a:pPr lvl="0" algn="just"/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number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breeding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poultry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hatching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eggs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</a:p>
          <a:p>
            <a:pPr lvl="0" algn="just"/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number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poultry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quantity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produced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eggs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/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number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slaughtered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poultry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 total </a:t>
            </a:r>
            <a:r>
              <a:rPr lang="tr-TR" b="1" dirty="0" err="1" smtClean="0">
                <a:solidFill>
                  <a:srgbClr val="0070C0"/>
                </a:solidFill>
              </a:rPr>
              <a:t>amount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produced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white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meat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500725"/>
          </a:xfrm>
        </p:spPr>
        <p:txBody>
          <a:bodyPr/>
          <a:lstStyle/>
          <a:p>
            <a:pPr lvl="0">
              <a:buNone/>
            </a:pPr>
            <a:r>
              <a:rPr lang="tr-TR" b="1" dirty="0" err="1" smtClean="0">
                <a:solidFill>
                  <a:srgbClr val="C00000"/>
                </a:solidFill>
              </a:rPr>
              <a:t>Annualy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compiled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variables</a:t>
            </a:r>
            <a:endParaRPr lang="tr-TR" b="1" dirty="0" smtClean="0">
              <a:solidFill>
                <a:srgbClr val="C00000"/>
              </a:solidFill>
            </a:endParaRPr>
          </a:p>
          <a:p>
            <a:pPr lvl="0" algn="just"/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total </a:t>
            </a:r>
            <a:r>
              <a:rPr lang="tr-TR" b="1" dirty="0" err="1" smtClean="0">
                <a:solidFill>
                  <a:srgbClr val="0070C0"/>
                </a:solidFill>
              </a:rPr>
              <a:t>number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hencoop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enterprises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activity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</a:rPr>
              <a:t>hencoop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capacity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that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established</a:t>
            </a:r>
            <a:r>
              <a:rPr lang="tr-TR" b="1" dirty="0" smtClean="0">
                <a:solidFill>
                  <a:srgbClr val="0070C0"/>
                </a:solidFill>
              </a:rPr>
              <a:t>  in total </a:t>
            </a:r>
          </a:p>
          <a:p>
            <a:pPr lvl="0"/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structure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hatchery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enterprises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based</a:t>
            </a:r>
            <a:r>
              <a:rPr lang="tr-TR" b="1" dirty="0" smtClean="0">
                <a:solidFill>
                  <a:srgbClr val="0070C0"/>
                </a:solidFill>
              </a:rPr>
              <a:t> on </a:t>
            </a:r>
            <a:r>
              <a:rPr lang="tr-TR" b="1" dirty="0" err="1" smtClean="0">
                <a:solidFill>
                  <a:srgbClr val="0070C0"/>
                </a:solidFill>
              </a:rPr>
              <a:t>established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capacity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763713" y="1052513"/>
            <a:ext cx="5832475" cy="720725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ANIMAL PRODUCTION STATISTICS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2339975" y="1700213"/>
            <a:ext cx="719138" cy="647700"/>
          </a:xfrm>
          <a:prstGeom prst="rect">
            <a:avLst/>
          </a:prstGeom>
          <a:solidFill>
            <a:srgbClr val="008000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300788" y="1700213"/>
            <a:ext cx="719137" cy="647700"/>
          </a:xfrm>
          <a:prstGeom prst="rect">
            <a:avLst/>
          </a:prstGeom>
          <a:solidFill>
            <a:srgbClr val="008000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50825" y="2276475"/>
            <a:ext cx="3457575" cy="720725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ANNUAL STATISTICS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19250" y="2924175"/>
            <a:ext cx="719138" cy="647700"/>
          </a:xfrm>
          <a:prstGeom prst="rect">
            <a:avLst/>
          </a:prstGeom>
          <a:solidFill>
            <a:srgbClr val="008000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323850" y="3500438"/>
            <a:ext cx="3455988" cy="1008062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based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MoFAL</a:t>
            </a: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official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statistics</a:t>
            </a: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148263" y="2276475"/>
            <a:ext cx="3457575" cy="720725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MONTHLY STATISTICS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372225" y="2924175"/>
            <a:ext cx="719138" cy="647700"/>
          </a:xfrm>
          <a:prstGeom prst="rect">
            <a:avLst/>
          </a:prstGeom>
          <a:solidFill>
            <a:srgbClr val="008000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5292725" y="3500438"/>
            <a:ext cx="3311525" cy="230505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based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</a:t>
            </a: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monthly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surveys</a:t>
            </a: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conducted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regional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offices</a:t>
            </a:r>
            <a:r>
              <a:rPr lang="tr-T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tr-T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TurkStat</a:t>
            </a: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tr-T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5340368"/>
          </a:xfrm>
        </p:spPr>
        <p:txBody>
          <a:bodyPr/>
          <a:lstStyle/>
          <a:p>
            <a:pPr algn="just"/>
            <a:r>
              <a:rPr lang="tr-TR" b="1" dirty="0" err="1" smtClean="0">
                <a:solidFill>
                  <a:srgbClr val="C00000"/>
                </a:solidFill>
              </a:rPr>
              <a:t>Hide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Production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statistics</a:t>
            </a:r>
            <a:endParaRPr lang="tr-TR" b="1" dirty="0" smtClean="0">
              <a:solidFill>
                <a:srgbClr val="C00000"/>
              </a:solidFill>
            </a:endParaRPr>
          </a:p>
          <a:p>
            <a:pPr algn="just"/>
            <a:endParaRPr lang="tr-TR" sz="1000" b="1" dirty="0" smtClean="0">
              <a:solidFill>
                <a:srgbClr val="C0000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D</a:t>
            </a:r>
            <a:r>
              <a:rPr lang="en-GB" b="1" dirty="0" err="1" smtClean="0">
                <a:solidFill>
                  <a:srgbClr val="0070C0"/>
                </a:solidFill>
              </a:rPr>
              <a:t>ata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on </a:t>
            </a:r>
            <a:r>
              <a:rPr lang="tr-TR" b="1" dirty="0" err="1" smtClean="0">
                <a:solidFill>
                  <a:srgbClr val="0070C0"/>
                </a:solidFill>
              </a:rPr>
              <a:t>hide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obtained from the Turkish Air Association for the number of hides donated to the association during the religious Sacrifice Festival.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dirty="0" smtClean="0"/>
          </a:p>
          <a:p>
            <a:pPr algn="just"/>
            <a:endParaRPr lang="tr-TR" b="1" dirty="0" smtClean="0">
              <a:solidFill>
                <a:srgbClr val="C00000"/>
              </a:solidFill>
            </a:endParaRPr>
          </a:p>
          <a:p>
            <a:pPr algn="just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20</a:t>
            </a:fld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5411806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ericulture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statistics</a:t>
            </a:r>
            <a:r>
              <a:rPr lang="tr-TR" b="1" dirty="0" smtClean="0">
                <a:solidFill>
                  <a:srgbClr val="C00000"/>
                </a:solidFill>
              </a:rPr>
              <a:t> ;</a:t>
            </a: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Data on sericulture are collected through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en-US" b="1" dirty="0" smtClean="0">
                <a:solidFill>
                  <a:srgbClr val="0070C0"/>
                </a:solidFill>
              </a:rPr>
              <a:t> Bursa Silk Cocoon Agricultural Selling Cooperative Association via electronic media through </a:t>
            </a:r>
            <a:r>
              <a:rPr lang="en-US" b="1" dirty="0" err="1" smtClean="0">
                <a:solidFill>
                  <a:srgbClr val="0070C0"/>
                </a:solidFill>
              </a:rPr>
              <a:t>Electronical</a:t>
            </a:r>
            <a:r>
              <a:rPr lang="en-US" b="1" dirty="0" smtClean="0">
                <a:solidFill>
                  <a:srgbClr val="0070C0"/>
                </a:solidFill>
              </a:rPr>
              <a:t> Data Network (EDN). 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These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variables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;</a:t>
            </a:r>
          </a:p>
          <a:p>
            <a:pPr lvl="0" algn="just"/>
            <a:r>
              <a:rPr lang="en-US" b="1" dirty="0" smtClean="0">
                <a:solidFill>
                  <a:srgbClr val="0070C0"/>
                </a:solidFill>
              </a:rPr>
              <a:t>Number of villages engaged in sericulture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b="1" dirty="0" smtClean="0">
                <a:solidFill>
                  <a:srgbClr val="0070C0"/>
                </a:solidFill>
              </a:rPr>
              <a:t>Number of households engaged in sericulture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b="1" dirty="0" smtClean="0">
                <a:solidFill>
                  <a:srgbClr val="0070C0"/>
                </a:solidFill>
              </a:rPr>
              <a:t>Number of boxes opened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b="1" dirty="0" smtClean="0">
                <a:solidFill>
                  <a:srgbClr val="0070C0"/>
                </a:solidFill>
              </a:rPr>
              <a:t>Total production amount of silk worm cocoon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8596" y="857232"/>
          <a:ext cx="8358246" cy="5143536"/>
        </p:xfrm>
        <a:graphic>
          <a:graphicData uri="http://schemas.openxmlformats.org/presentationml/2006/ole">
            <p:oleObj spid="_x0000_s1026" name="Worksheet" r:id="rId3" imgW="6152499" imgH="386329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23</a:t>
            </a:fld>
            <a:endParaRPr lang="tr-TR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14282" y="857232"/>
          <a:ext cx="8786874" cy="5214974"/>
        </p:xfrm>
        <a:graphic>
          <a:graphicData uri="http://schemas.openxmlformats.org/presentationml/2006/ole">
            <p:oleObj spid="_x0000_s36866" name="Worksheet" r:id="rId3" imgW="6854825" imgH="412394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857233"/>
            <a:ext cx="8258204" cy="5268930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005A7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endParaRPr lang="tr-TR" b="1" dirty="0" smtClean="0">
              <a:solidFill>
                <a:srgbClr val="005A7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endParaRPr lang="tr-TR" b="1" dirty="0" smtClean="0">
              <a:solidFill>
                <a:srgbClr val="005A7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 </a:t>
            </a:r>
            <a:r>
              <a:rPr lang="tr-T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</a:t>
            </a:r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YOUR ATTENTION</a:t>
            </a:r>
          </a:p>
          <a:p>
            <a:pPr algn="ctr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24</a:t>
            </a:fld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6"/>
            <a:ext cx="9001156" cy="5429287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Data collection activities have been started from the establishments that use animal products as input under the subgroup of NACE Rev.2, 10.11 and 15.11; 01.47; 10.12; 10.51 in industry and published in 3 different headlines:</a:t>
            </a:r>
            <a:endParaRPr lang="tr-TR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C00000"/>
                </a:solidFill>
              </a:rPr>
              <a:t>I) </a:t>
            </a:r>
            <a:r>
              <a:rPr lang="en-GB" b="1" dirty="0" smtClean="0">
                <a:solidFill>
                  <a:srgbClr val="0070C0"/>
                </a:solidFill>
              </a:rPr>
              <a:t>Quarterly Red Meat Production Statistics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C00000"/>
                </a:solidFill>
              </a:rPr>
              <a:t>II)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0070C0"/>
                </a:solidFill>
              </a:rPr>
              <a:t>Monthly Milk Production Statistics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C00000"/>
                </a:solidFill>
              </a:rPr>
              <a:t>III)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0070C0"/>
                </a:solidFill>
              </a:rPr>
              <a:t>Monthly Poultry Production Statistics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5411806"/>
          </a:xfrm>
        </p:spPr>
        <p:txBody>
          <a:bodyPr/>
          <a:lstStyle/>
          <a:p>
            <a:r>
              <a:rPr lang="tr-TR" b="1" dirty="0" smtClean="0">
                <a:solidFill>
                  <a:srgbClr val="990033"/>
                </a:solidFill>
              </a:rPr>
              <a:t>ANIMAL PRODUCTION STATISTICS ;</a:t>
            </a:r>
          </a:p>
          <a:p>
            <a:pPr>
              <a:buNone/>
            </a:pPr>
            <a:endParaRPr lang="tr-TR" sz="1000" b="1" dirty="0" smtClean="0">
              <a:solidFill>
                <a:srgbClr val="990033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Meat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Milk</a:t>
            </a:r>
            <a:r>
              <a:rPr lang="tr-TR" b="1" dirty="0" smtClean="0">
                <a:solidFill>
                  <a:srgbClr val="0070C0"/>
                </a:solidFill>
              </a:rPr>
              <a:t> &amp; </a:t>
            </a:r>
            <a:r>
              <a:rPr lang="tr-TR" b="1" dirty="0" err="1" smtClean="0">
                <a:solidFill>
                  <a:srgbClr val="0070C0"/>
                </a:solidFill>
              </a:rPr>
              <a:t>Dairy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Products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Eggs</a:t>
            </a:r>
            <a:r>
              <a:rPr lang="tr-TR" b="1" dirty="0" smtClean="0">
                <a:solidFill>
                  <a:srgbClr val="0070C0"/>
                </a:solidFill>
              </a:rPr>
              <a:t> &amp; </a:t>
            </a:r>
            <a:r>
              <a:rPr lang="tr-TR" b="1" dirty="0" err="1" smtClean="0">
                <a:solidFill>
                  <a:srgbClr val="0070C0"/>
                </a:solidFill>
              </a:rPr>
              <a:t>Poultry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Wool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hair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mohair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Hide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Apiculture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Se</a:t>
            </a:r>
            <a:r>
              <a:rPr lang="en-GB" b="1" dirty="0" smtClean="0">
                <a:solidFill>
                  <a:srgbClr val="0070C0"/>
                </a:solidFill>
              </a:rPr>
              <a:t>r</a:t>
            </a:r>
            <a:r>
              <a:rPr lang="tr-TR" b="1" dirty="0" err="1" smtClean="0">
                <a:solidFill>
                  <a:srgbClr val="0070C0"/>
                </a:solidFill>
              </a:rPr>
              <a:t>iculture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chemeClr val="accent2"/>
              </a:solidFill>
            </a:endParaRPr>
          </a:p>
          <a:p>
            <a:endParaRPr lang="tr-TR" b="1" dirty="0" smtClean="0">
              <a:solidFill>
                <a:srgbClr val="990033"/>
              </a:solidFill>
            </a:endParaRP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5288" y="785794"/>
            <a:ext cx="8343899" cy="5152950"/>
            <a:chOff x="249" y="1117"/>
            <a:chExt cx="5256" cy="2642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49" y="1117"/>
              <a:ext cx="5256" cy="2314"/>
              <a:chOff x="249" y="1071"/>
              <a:chExt cx="5256" cy="2314"/>
            </a:xfrm>
          </p:grpSpPr>
          <p:sp>
            <p:nvSpPr>
              <p:cNvPr id="9" name="AutoShape 7"/>
              <p:cNvSpPr>
                <a:spLocks/>
              </p:cNvSpPr>
              <p:nvPr/>
            </p:nvSpPr>
            <p:spPr bwMode="auto">
              <a:xfrm>
                <a:off x="3651" y="2296"/>
                <a:ext cx="226" cy="907"/>
              </a:xfrm>
              <a:prstGeom prst="rightBrace">
                <a:avLst>
                  <a:gd name="adj1" fmla="val 33444"/>
                  <a:gd name="adj2" fmla="val 50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 b="1">
                  <a:solidFill>
                    <a:srgbClr val="0070C0"/>
                  </a:solidFill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2699" y="2341"/>
                <a:ext cx="1113" cy="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000" b="1">
                    <a:solidFill>
                      <a:srgbClr val="0070C0"/>
                    </a:solidFill>
                  </a:rPr>
                  <a:t>Eggs</a:t>
                </a:r>
              </a:p>
              <a:p>
                <a:r>
                  <a:rPr lang="en-GB" sz="2000" b="1">
                    <a:solidFill>
                      <a:srgbClr val="0070C0"/>
                    </a:solidFill>
                  </a:rPr>
                  <a:t>Honey</a:t>
                </a:r>
              </a:p>
              <a:p>
                <a:r>
                  <a:rPr lang="en-GB" sz="2000" b="1">
                    <a:solidFill>
                      <a:srgbClr val="0070C0"/>
                    </a:solidFill>
                  </a:rPr>
                  <a:t>Honey wax</a:t>
                </a:r>
              </a:p>
              <a:p>
                <a:r>
                  <a:rPr lang="en-GB" sz="2000" b="1">
                    <a:solidFill>
                      <a:srgbClr val="0070C0"/>
                    </a:solidFill>
                  </a:rPr>
                  <a:t>Silk</a:t>
                </a:r>
                <a:r>
                  <a:rPr lang="tr-TR" sz="2000" b="1">
                    <a:solidFill>
                      <a:srgbClr val="0070C0"/>
                    </a:solidFill>
                  </a:rPr>
                  <a:t> cocoons</a:t>
                </a:r>
                <a:endParaRPr lang="en-GB" sz="2000" b="1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249" y="1071"/>
                <a:ext cx="5256" cy="2314"/>
                <a:chOff x="180" y="1071"/>
                <a:chExt cx="5256" cy="2314"/>
              </a:xfrm>
            </p:grpSpPr>
            <p:sp>
              <p:nvSpPr>
                <p:cNvPr id="1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1247" y="1752"/>
                  <a:ext cx="726" cy="5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tr-TR" b="1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3" name="Line 11"/>
                <p:cNvSpPr>
                  <a:spLocks noChangeShapeType="1"/>
                </p:cNvSpPr>
                <p:nvPr/>
              </p:nvSpPr>
              <p:spPr bwMode="auto">
                <a:xfrm>
                  <a:off x="2154" y="1752"/>
                  <a:ext cx="726" cy="5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tr-TR" b="1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4" name="AutoShape 12"/>
                <p:cNvSpPr>
                  <a:spLocks/>
                </p:cNvSpPr>
                <p:nvPr/>
              </p:nvSpPr>
              <p:spPr bwMode="auto">
                <a:xfrm rot="5400000">
                  <a:off x="1610" y="2613"/>
                  <a:ext cx="182" cy="1361"/>
                </a:xfrm>
                <a:prstGeom prst="rightBrace">
                  <a:avLst>
                    <a:gd name="adj1" fmla="val 62317"/>
                    <a:gd name="adj2" fmla="val 50000"/>
                  </a:avLst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 b="1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5" name="Line 13"/>
                <p:cNvSpPr>
                  <a:spLocks noChangeShapeType="1"/>
                </p:cNvSpPr>
                <p:nvPr/>
              </p:nvSpPr>
              <p:spPr bwMode="auto">
                <a:xfrm>
                  <a:off x="2699" y="1480"/>
                  <a:ext cx="8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tr-TR" b="1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6" name="Rectangle 14"/>
                <p:cNvSpPr>
                  <a:spLocks noChangeArrowheads="1"/>
                </p:cNvSpPr>
                <p:nvPr/>
              </p:nvSpPr>
              <p:spPr bwMode="auto">
                <a:xfrm>
                  <a:off x="180" y="1071"/>
                  <a:ext cx="2272" cy="5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marL="457200" indent="-457200"/>
                  <a:r>
                    <a:rPr lang="tr-TR" sz="2000" b="1" dirty="0" err="1">
                      <a:solidFill>
                        <a:srgbClr val="0070C0"/>
                      </a:solidFill>
                    </a:rPr>
                    <a:t>Statistics</a:t>
                  </a:r>
                  <a:r>
                    <a:rPr lang="tr-TR" sz="2000" b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tr-TR" sz="2000" b="1" dirty="0" err="1">
                      <a:solidFill>
                        <a:srgbClr val="0070C0"/>
                      </a:solidFill>
                    </a:rPr>
                    <a:t>are</a:t>
                  </a:r>
                  <a:r>
                    <a:rPr lang="tr-TR" sz="2000" b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tr-TR" sz="2000" b="1" dirty="0" err="1">
                      <a:solidFill>
                        <a:srgbClr val="0070C0"/>
                      </a:solidFill>
                    </a:rPr>
                    <a:t>collected</a:t>
                  </a:r>
                  <a:r>
                    <a:rPr lang="tr-TR" sz="2000" b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tr-TR" sz="2000" b="1" dirty="0" err="1">
                      <a:solidFill>
                        <a:srgbClr val="0070C0"/>
                      </a:solidFill>
                    </a:rPr>
                    <a:t>for</a:t>
                  </a:r>
                  <a:r>
                    <a:rPr lang="en-GB" sz="2000" b="1" dirty="0">
                      <a:solidFill>
                        <a:srgbClr val="0070C0"/>
                      </a:solidFill>
                    </a:rPr>
                    <a:t>:</a:t>
                  </a:r>
                </a:p>
                <a:p>
                  <a:pPr marL="1371600" lvl="2" indent="-457200">
                    <a:buFontTx/>
                    <a:buAutoNum type="romanUcParenR"/>
                  </a:pPr>
                  <a:r>
                    <a:rPr lang="tr-TR" sz="2000" b="1" dirty="0" err="1">
                      <a:solidFill>
                        <a:srgbClr val="0070C0"/>
                      </a:solidFill>
                    </a:rPr>
                    <a:t>Livestock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  <a:p>
                  <a:pPr marL="1371600" lvl="2" indent="-457200">
                    <a:buFontTx/>
                    <a:buAutoNum type="romanUcParenR"/>
                  </a:pPr>
                  <a:r>
                    <a:rPr lang="tr-TR" sz="2000" b="1" dirty="0" err="1">
                      <a:solidFill>
                        <a:srgbClr val="0070C0"/>
                      </a:solidFill>
                    </a:rPr>
                    <a:t>Animal</a:t>
                  </a:r>
                  <a:r>
                    <a:rPr lang="tr-TR" sz="2000" b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tr-TR" sz="2000" b="1" dirty="0" err="1">
                      <a:solidFill>
                        <a:srgbClr val="0070C0"/>
                      </a:solidFill>
                    </a:rPr>
                    <a:t>Products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7" name="Rectangle 15"/>
                <p:cNvSpPr>
                  <a:spLocks noChangeArrowheads="1"/>
                </p:cNvSpPr>
                <p:nvPr/>
              </p:nvSpPr>
              <p:spPr bwMode="auto">
                <a:xfrm>
                  <a:off x="3777" y="1071"/>
                  <a:ext cx="1659" cy="6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tr-TR" sz="2000" b="1" dirty="0">
                      <a:solidFill>
                        <a:srgbClr val="0070C0"/>
                      </a:solidFill>
                    </a:rPr>
                    <a:t>Number of livestock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  <a:p>
                  <a:r>
                    <a:rPr lang="tr-TR" sz="2000" b="1" dirty="0">
                      <a:solidFill>
                        <a:srgbClr val="0070C0"/>
                      </a:solidFill>
                    </a:rPr>
                    <a:t>Number of poultry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  <a:p>
                  <a:r>
                    <a:rPr lang="tr-TR" sz="2000" b="1" dirty="0" smtClean="0">
                      <a:solidFill>
                        <a:srgbClr val="0070C0"/>
                      </a:solidFill>
                    </a:rPr>
                    <a:t>Apiculture</a:t>
                  </a:r>
                  <a:r>
                    <a:rPr lang="en-US" sz="2000" b="1" dirty="0" smtClean="0">
                      <a:solidFill>
                        <a:srgbClr val="0070C0"/>
                      </a:solidFill>
                    </a:rPr>
                    <a:t> (bees)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  <a:p>
                  <a:r>
                    <a:rPr lang="tr-TR" sz="2000" b="1" dirty="0">
                      <a:solidFill>
                        <a:srgbClr val="0070C0"/>
                      </a:solidFill>
                    </a:rPr>
                    <a:t>Sericulture</a:t>
                  </a:r>
                  <a:endParaRPr lang="en-GB" sz="2000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8" name="Rectangle 16"/>
                <p:cNvSpPr>
                  <a:spLocks noChangeArrowheads="1"/>
                </p:cNvSpPr>
                <p:nvPr/>
              </p:nvSpPr>
              <p:spPr bwMode="auto">
                <a:xfrm>
                  <a:off x="930" y="2371"/>
                  <a:ext cx="1511" cy="6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tr-TR" sz="2000" b="1">
                      <a:solidFill>
                        <a:srgbClr val="0070C0"/>
                      </a:solidFill>
                    </a:rPr>
                    <a:t>Milk</a:t>
                  </a:r>
                  <a:endParaRPr lang="en-GB" sz="2000" b="1">
                    <a:solidFill>
                      <a:srgbClr val="0070C0"/>
                    </a:solidFill>
                  </a:endParaRPr>
                </a:p>
                <a:p>
                  <a:r>
                    <a:rPr lang="tr-TR" sz="2000" b="1">
                      <a:solidFill>
                        <a:srgbClr val="0070C0"/>
                      </a:solidFill>
                    </a:rPr>
                    <a:t>Meat</a:t>
                  </a:r>
                  <a:endParaRPr lang="en-GB" sz="2000" b="1">
                    <a:solidFill>
                      <a:srgbClr val="0070C0"/>
                    </a:solidFill>
                  </a:endParaRPr>
                </a:p>
                <a:p>
                  <a:r>
                    <a:rPr lang="tr-TR" sz="2000" b="1">
                      <a:solidFill>
                        <a:srgbClr val="0070C0"/>
                      </a:solidFill>
                    </a:rPr>
                    <a:t>Hide</a:t>
                  </a:r>
                  <a:endParaRPr lang="en-GB" sz="2000" b="1">
                    <a:solidFill>
                      <a:srgbClr val="0070C0"/>
                    </a:solidFill>
                  </a:endParaRPr>
                </a:p>
                <a:p>
                  <a:r>
                    <a:rPr lang="tr-TR" sz="2000" b="1">
                      <a:solidFill>
                        <a:srgbClr val="0070C0"/>
                      </a:solidFill>
                    </a:rPr>
                    <a:t>Wool, hair, mohair</a:t>
                  </a:r>
                  <a:endParaRPr lang="en-GB" sz="2000" b="1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9" name="Rectangle 17"/>
                <p:cNvSpPr>
                  <a:spLocks noChangeArrowheads="1"/>
                </p:cNvSpPr>
                <p:nvPr/>
              </p:nvSpPr>
              <p:spPr bwMode="auto">
                <a:xfrm>
                  <a:off x="3878" y="2332"/>
                  <a:ext cx="870" cy="8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2000" b="1">
                      <a:solidFill>
                        <a:srgbClr val="0070C0"/>
                      </a:solidFill>
                    </a:rPr>
                    <a:t>Obtained</a:t>
                  </a:r>
                </a:p>
                <a:p>
                  <a:r>
                    <a:rPr lang="en-GB" sz="2000" b="1">
                      <a:solidFill>
                        <a:srgbClr val="0070C0"/>
                      </a:solidFill>
                    </a:rPr>
                    <a:t>from</a:t>
                  </a:r>
                </a:p>
                <a:p>
                  <a:r>
                    <a:rPr lang="en-GB" sz="2000" b="1">
                      <a:solidFill>
                        <a:srgbClr val="0070C0"/>
                      </a:solidFill>
                    </a:rPr>
                    <a:t>data</a:t>
                  </a:r>
                </a:p>
                <a:p>
                  <a:r>
                    <a:rPr lang="en-GB" sz="2000" b="1">
                      <a:solidFill>
                        <a:srgbClr val="0070C0"/>
                      </a:solidFill>
                    </a:rPr>
                    <a:t>collection</a:t>
                  </a:r>
                  <a:endParaRPr lang="tr-TR" sz="2000" b="1">
                    <a:solidFill>
                      <a:srgbClr val="0070C0"/>
                    </a:solidFill>
                  </a:endParaRPr>
                </a:p>
                <a:p>
                  <a:r>
                    <a:rPr lang="tr-TR" sz="2000" b="1">
                      <a:solidFill>
                        <a:srgbClr val="0070C0"/>
                      </a:solidFill>
                    </a:rPr>
                    <a:t>forms</a:t>
                  </a:r>
                  <a:endParaRPr lang="en-GB" sz="2000" b="1">
                    <a:solidFill>
                      <a:srgbClr val="0070C0"/>
                    </a:solidFill>
                  </a:endParaRPr>
                </a:p>
              </p:txBody>
            </p:sp>
          </p:grpSp>
        </p:grpSp>
        <p:sp>
          <p:nvSpPr>
            <p:cNvPr id="8" name="Rectangle 18"/>
            <p:cNvSpPr>
              <a:spLocks noChangeArrowheads="1"/>
            </p:cNvSpPr>
            <p:nvPr/>
          </p:nvSpPr>
          <p:spPr bwMode="auto">
            <a:xfrm>
              <a:off x="703" y="3396"/>
              <a:ext cx="217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000" b="1">
                  <a:solidFill>
                    <a:srgbClr val="0070C0"/>
                  </a:solidFill>
                </a:rPr>
                <a:t>calculated by TURKSTAT                    using coefficients</a:t>
              </a:r>
              <a:endParaRPr lang="en-GB" sz="2000" b="1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0" y="857233"/>
            <a:ext cx="9001156" cy="5268930"/>
          </a:xfrm>
        </p:spPr>
        <p:txBody>
          <a:bodyPr/>
          <a:lstStyle/>
          <a:p>
            <a:pPr algn="just"/>
            <a:r>
              <a:rPr lang="tr-TR" sz="2400" b="1" dirty="0" err="1" smtClean="0">
                <a:solidFill>
                  <a:srgbClr val="CC0000"/>
                </a:solidFill>
                <a:latin typeface="+mn-lt"/>
              </a:rPr>
              <a:t>Animal</a:t>
            </a:r>
            <a:r>
              <a:rPr lang="tr-TR" sz="2400" b="1" dirty="0" smtClean="0">
                <a:solidFill>
                  <a:srgbClr val="CC000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CC0000"/>
                </a:solidFill>
                <a:latin typeface="+mn-lt"/>
              </a:rPr>
              <a:t>Products</a:t>
            </a:r>
            <a:r>
              <a:rPr lang="tr-TR" sz="2400" b="1" dirty="0" smtClean="0">
                <a:solidFill>
                  <a:srgbClr val="CC0000"/>
                </a:solidFill>
                <a:latin typeface="+mn-lt"/>
              </a:rPr>
              <a:t>:</a:t>
            </a:r>
          </a:p>
          <a:p>
            <a:pPr algn="just">
              <a:buNone/>
            </a:pPr>
            <a:r>
              <a:rPr lang="tr-TR" sz="2400" b="1" dirty="0" smtClean="0">
                <a:latin typeface="+mn-lt"/>
              </a:rPr>
              <a:t>    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D</a:t>
            </a:r>
            <a:r>
              <a:rPr lang="en-US" sz="2400" b="1" dirty="0" err="1" smtClean="0">
                <a:solidFill>
                  <a:srgbClr val="0070C0"/>
                </a:solidFill>
                <a:latin typeface="+mn-lt"/>
              </a:rPr>
              <a:t>ata</a:t>
            </a:r>
            <a:r>
              <a:rPr lang="en-US" sz="2400" b="1" dirty="0" smtClean="0">
                <a:solidFill>
                  <a:srgbClr val="0070C0"/>
                </a:solidFill>
                <a:latin typeface="+mn-lt"/>
              </a:rPr>
              <a:t> is compiled by TURKSTAT Regional Offices via questionnaire, phone and fax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monthly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and</a:t>
            </a:r>
            <a:r>
              <a:rPr lang="en-GB" sz="2400" b="1" dirty="0" smtClean="0">
                <a:solidFill>
                  <a:srgbClr val="0070C0"/>
                </a:solidFill>
                <a:latin typeface="+mn-lt"/>
              </a:rPr>
              <a:t> constituted into data mining process.</a:t>
            </a:r>
            <a:endParaRPr lang="tr-TR" sz="2400" b="1" dirty="0" smtClean="0">
              <a:solidFill>
                <a:srgbClr val="0070C0"/>
              </a:solidFill>
              <a:latin typeface="+mn-lt"/>
            </a:endParaRPr>
          </a:p>
          <a:p>
            <a:pPr algn="just">
              <a:buNone/>
            </a:pPr>
            <a:endParaRPr lang="tr-TR" sz="2400" b="1" dirty="0" smtClean="0">
              <a:solidFill>
                <a:srgbClr val="0070C0"/>
              </a:solidFill>
              <a:latin typeface="+mn-lt"/>
            </a:endParaRPr>
          </a:p>
          <a:p>
            <a:pPr lvl="1" algn="just"/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the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quantity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milk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production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,</a:t>
            </a:r>
          </a:p>
          <a:p>
            <a:pPr lvl="1" algn="just"/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the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quantity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red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and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white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meat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production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,</a:t>
            </a:r>
          </a:p>
          <a:p>
            <a:pPr lvl="1" algn="just"/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Quantity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hide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production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,</a:t>
            </a:r>
          </a:p>
          <a:p>
            <a:pPr lvl="1" algn="just"/>
            <a:r>
              <a:rPr lang="en-US" sz="2400" b="1" dirty="0" smtClean="0">
                <a:solidFill>
                  <a:srgbClr val="0070C0"/>
                </a:solidFill>
                <a:latin typeface="+mn-lt"/>
              </a:rPr>
              <a:t>the production quantity of wool, hair and mohair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,</a:t>
            </a:r>
          </a:p>
          <a:p>
            <a:pPr lvl="1" algn="just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483245"/>
          </a:xfrm>
        </p:spPr>
        <p:txBody>
          <a:bodyPr/>
          <a:lstStyle/>
          <a:p>
            <a:pPr algn="just">
              <a:buNone/>
            </a:pPr>
            <a:r>
              <a:rPr lang="en-GB" b="1" i="1" dirty="0" smtClean="0">
                <a:solidFill>
                  <a:srgbClr val="C00000"/>
                </a:solidFill>
              </a:rPr>
              <a:t>Meat </a:t>
            </a:r>
            <a:r>
              <a:rPr lang="tr-TR" b="1" i="1" dirty="0" smtClean="0">
                <a:solidFill>
                  <a:srgbClr val="C00000"/>
                </a:solidFill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</a:rPr>
              <a:t>production</a:t>
            </a:r>
            <a:r>
              <a:rPr lang="tr-TR" b="1" i="1" dirty="0" smtClean="0">
                <a:solidFill>
                  <a:srgbClr val="C00000"/>
                </a:solidFill>
              </a:rPr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Statistics</a:t>
            </a:r>
            <a:r>
              <a:rPr lang="tr-TR" b="1" i="1" dirty="0" smtClean="0">
                <a:solidFill>
                  <a:srgbClr val="C00000"/>
                </a:solidFill>
              </a:rPr>
              <a:t> ;</a:t>
            </a:r>
          </a:p>
          <a:p>
            <a:pPr algn="just">
              <a:buNone/>
            </a:pPr>
            <a:endParaRPr lang="tr-TR" sz="1000" b="1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tr-TR" dirty="0" smtClean="0"/>
              <a:t>   </a:t>
            </a:r>
            <a:r>
              <a:rPr lang="en-GB" b="1" dirty="0" smtClean="0">
                <a:solidFill>
                  <a:srgbClr val="0070C0"/>
                </a:solidFill>
              </a:rPr>
              <a:t>Since 2010, statistical data on red meat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en-GB" b="1" dirty="0" smtClean="0">
                <a:solidFill>
                  <a:srgbClr val="0070C0"/>
                </a:solidFill>
              </a:rPr>
              <a:t> poultry meat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en-GB" b="1" dirty="0" smtClean="0">
                <a:solidFill>
                  <a:srgbClr val="0070C0"/>
                </a:solidFill>
              </a:rPr>
              <a:t> collected on a monthly basis. The monthly publication of data in press releases started in December 2010 for data belonging to the January-October 2010 period.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sz="1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tr-TR" dirty="0" smtClean="0"/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Since 2012, meat production statistics are released quarterly, while other animal production statistics continue to be published on a monthly basis.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b="1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tr-TR" sz="2400" b="1" dirty="0" smtClean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642918"/>
            <a:ext cx="8858312" cy="5572163"/>
          </a:xfrm>
        </p:spPr>
        <p:txBody>
          <a:bodyPr/>
          <a:lstStyle/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Red meat production statistics were based on the number of bovine, ovine and </a:t>
            </a:r>
            <a:r>
              <a:rPr lang="en-GB" b="1" dirty="0" err="1" smtClean="0">
                <a:solidFill>
                  <a:srgbClr val="0070C0"/>
                </a:solidFill>
              </a:rPr>
              <a:t>caprine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slaughterings</a:t>
            </a:r>
            <a:r>
              <a:rPr lang="en-GB" b="1" dirty="0" smtClean="0">
                <a:solidFill>
                  <a:srgbClr val="0070C0"/>
                </a:solidFill>
              </a:rPr>
              <a:t> registered by municipal and private slaughterhouses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None/>
            </a:pPr>
            <a:endParaRPr lang="tr-TR" sz="1000" b="1" dirty="0" smtClean="0">
              <a:solidFill>
                <a:srgbClr val="0070C0"/>
              </a:solidFill>
            </a:endParaRPr>
          </a:p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In order to increase the coverage of red meat statistics and to produce short-term comparable statistics, since January 2010, monthly surveys are conducted for enterprises, which use animal products as input and are classified under the divisions 10.11 and 15.11 of NACE Rev.2.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785795"/>
            <a:ext cx="8858312" cy="5340368"/>
          </a:xfrm>
        </p:spPr>
        <p:txBody>
          <a:bodyPr/>
          <a:lstStyle/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Data on </a:t>
            </a:r>
            <a:r>
              <a:rPr lang="tr-TR" b="1" dirty="0" err="1" smtClean="0">
                <a:solidFill>
                  <a:srgbClr val="0070C0"/>
                </a:solidFill>
              </a:rPr>
              <a:t>meat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white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meat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hen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egg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not </a:t>
            </a:r>
            <a:r>
              <a:rPr lang="tr-TR" b="1" dirty="0" err="1" smtClean="0">
                <a:solidFill>
                  <a:srgbClr val="0070C0"/>
                </a:solidFill>
              </a:rPr>
              <a:t>included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annual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series</a:t>
            </a:r>
            <a:r>
              <a:rPr lang="tr-TR" b="1" dirty="0" smtClean="0">
                <a:solidFill>
                  <a:srgbClr val="0070C0"/>
                </a:solidFill>
              </a:rPr>
              <a:t> since 2010, </a:t>
            </a:r>
            <a:r>
              <a:rPr lang="tr-TR" b="1" dirty="0" err="1" smtClean="0">
                <a:solidFill>
                  <a:srgbClr val="0070C0"/>
                </a:solidFill>
              </a:rPr>
              <a:t>because</a:t>
            </a:r>
            <a:r>
              <a:rPr lang="tr-TR" b="1" dirty="0" smtClean="0">
                <a:solidFill>
                  <a:srgbClr val="0070C0"/>
                </a:solidFill>
              </a:rPr>
              <a:t> it has </a:t>
            </a:r>
            <a:r>
              <a:rPr lang="tr-TR" b="1" dirty="0" err="1" smtClean="0">
                <a:solidFill>
                  <a:srgbClr val="0070C0"/>
                </a:solidFill>
              </a:rPr>
              <a:t>been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through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monthly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News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Releases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starting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January</a:t>
            </a:r>
            <a:r>
              <a:rPr lang="tr-TR" b="1" dirty="0" smtClean="0">
                <a:solidFill>
                  <a:srgbClr val="0070C0"/>
                </a:solidFill>
              </a:rPr>
              <a:t> 2010. </a:t>
            </a:r>
            <a:r>
              <a:rPr lang="tr-TR" b="1" dirty="0" err="1" smtClean="0">
                <a:solidFill>
                  <a:srgbClr val="0070C0"/>
                </a:solidFill>
              </a:rPr>
              <a:t>Starting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January</a:t>
            </a:r>
            <a:r>
              <a:rPr lang="tr-TR" b="1" dirty="0" smtClean="0">
                <a:solidFill>
                  <a:srgbClr val="0070C0"/>
                </a:solidFill>
              </a:rPr>
              <a:t> 2012, data on </a:t>
            </a:r>
            <a:r>
              <a:rPr lang="tr-TR" b="1" dirty="0" err="1" smtClean="0">
                <a:solidFill>
                  <a:srgbClr val="0070C0"/>
                </a:solidFill>
              </a:rPr>
              <a:t>red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meat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r>
              <a:rPr lang="tr-TR" b="1" dirty="0" smtClean="0">
                <a:solidFill>
                  <a:srgbClr val="0070C0"/>
                </a:solidFill>
              </a:rPr>
              <a:t> has </a:t>
            </a:r>
            <a:r>
              <a:rPr lang="tr-TR" b="1" dirty="0" err="1" smtClean="0">
                <a:solidFill>
                  <a:srgbClr val="0070C0"/>
                </a:solidFill>
              </a:rPr>
              <a:t>been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quarterly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err="1" smtClean="0">
                <a:solidFill>
                  <a:srgbClr val="C00000"/>
                </a:solidFill>
              </a:rPr>
              <a:t>Meat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production</a:t>
            </a:r>
            <a:r>
              <a:rPr lang="tr-TR" b="1" dirty="0" smtClean="0">
                <a:solidFill>
                  <a:srgbClr val="C00000"/>
                </a:solidFill>
              </a:rPr>
              <a:t> =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The number of animals slaughtered</a:t>
            </a:r>
            <a:r>
              <a:rPr lang="tr-TR" b="1" dirty="0" smtClean="0">
                <a:solidFill>
                  <a:srgbClr val="0070C0"/>
                </a:solidFill>
              </a:rPr>
              <a:t>  x  </a:t>
            </a:r>
            <a:r>
              <a:rPr lang="tr-TR" b="1" dirty="0" err="1" smtClean="0">
                <a:solidFill>
                  <a:srgbClr val="0070C0"/>
                </a:solidFill>
              </a:rPr>
              <a:t>carcass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weight</a:t>
            </a:r>
            <a:endParaRPr lang="en-US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019A53-BF84-460F-BAA3-7EAE5D3383E0}" type="datetime1">
              <a:rPr lang="tr-TR" smtClean="0"/>
              <a:pPr>
                <a:defRPr/>
              </a:pPr>
              <a:t>23.02.2015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511FFA-AFBD-44F3-9BA1-CC9BCFE6FBFF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964</Words>
  <Application>Microsoft Office PowerPoint</Application>
  <PresentationFormat>On-screen Show (4:3)</PresentationFormat>
  <Paragraphs>190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Varsayılan Tasarım</vt:lpstr>
      <vt:lpstr>Worksheet</vt:lpstr>
      <vt:lpstr>Microsoft Office Excel 97-2003 Worksheet</vt:lpstr>
      <vt:lpstr>Agricultural Production Statistics Group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Mushawer</cp:lastModifiedBy>
  <cp:revision>210</cp:revision>
  <dcterms:created xsi:type="dcterms:W3CDTF">2006-12-22T08:39:23Z</dcterms:created>
  <dcterms:modified xsi:type="dcterms:W3CDTF">2015-02-23T15:16:21Z</dcterms:modified>
</cp:coreProperties>
</file>