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5" r:id="rId2"/>
    <p:sldId id="301" r:id="rId3"/>
    <p:sldId id="321" r:id="rId4"/>
    <p:sldId id="315" r:id="rId5"/>
    <p:sldId id="303" r:id="rId6"/>
    <p:sldId id="310" r:id="rId7"/>
    <p:sldId id="311" r:id="rId8"/>
    <p:sldId id="316" r:id="rId9"/>
    <p:sldId id="322" r:id="rId10"/>
    <p:sldId id="305" r:id="rId11"/>
    <p:sldId id="304" r:id="rId12"/>
    <p:sldId id="317" r:id="rId13"/>
    <p:sldId id="309" r:id="rId14"/>
    <p:sldId id="308" r:id="rId15"/>
    <p:sldId id="269" r:id="rId16"/>
    <p:sldId id="318" r:id="rId17"/>
    <p:sldId id="312" r:id="rId18"/>
    <p:sldId id="313" r:id="rId19"/>
    <p:sldId id="314" r:id="rId20"/>
    <p:sldId id="320" r:id="rId21"/>
    <p:sldId id="319" r:id="rId22"/>
    <p:sldId id="324" r:id="rId23"/>
    <p:sldId id="325" r:id="rId24"/>
    <p:sldId id="323" r:id="rId2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660033"/>
    <a:srgbClr val="FF0066"/>
    <a:srgbClr val="AB2328"/>
    <a:srgbClr val="CCFF99"/>
    <a:srgbClr val="009900"/>
    <a:srgbClr val="256E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908" autoAdjust="0"/>
    <p:restoredTop sz="94598" autoAdjust="0"/>
  </p:normalViewPr>
  <p:slideViewPr>
    <p:cSldViewPr>
      <p:cViewPr varScale="1">
        <p:scale>
          <a:sx n="86" d="100"/>
          <a:sy n="86" d="100"/>
        </p:scale>
        <p:origin x="-1374" y="-90"/>
      </p:cViewPr>
      <p:guideLst>
        <p:guide orient="horz" pos="4247"/>
        <p:guide pos="5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4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79CA38F-A368-4E60-A350-0D0D9BD7F20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89499-5875-4213-BBDA-26556EAF06F6}" type="datetime1">
              <a:rPr lang="tr-TR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D4190-812A-4B8F-BBB1-8BC8946A4C71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/>
            </a:lvl2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A9C51-EC48-46B0-8424-4A2676F8B712}" type="datetime1">
              <a:rPr lang="tr-TR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E93A0-B028-42A3-835E-9285781B258D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81075"/>
            <a:ext cx="2057400" cy="5145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81075"/>
            <a:ext cx="6019800" cy="5145088"/>
          </a:xfrm>
        </p:spPr>
        <p:txBody>
          <a:bodyPr vert="eaVert"/>
          <a:lstStyle>
            <a:lvl3pPr>
              <a:defRPr/>
            </a:lvl3pPr>
            <a:lvl5pPr>
              <a:defRPr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9689C-CF21-4ADA-AB24-C6271FAF389C}" type="datetime1">
              <a:rPr lang="tr-TR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EC185-4CBC-4808-A58A-9577065C3D8D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7625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>Agricultural Statistics Department</a:t>
            </a:r>
          </a:p>
          <a:p>
            <a:pPr>
              <a:spcBef>
                <a:spcPct val="20000"/>
              </a:spcBef>
              <a:defRPr/>
            </a:pPr>
            <a:endParaRPr lang="tr-TR" sz="1100">
              <a:solidFill>
                <a:srgbClr val="AB2328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928801"/>
            <a:ext cx="8258204" cy="4197361"/>
          </a:xfrm>
        </p:spPr>
        <p:txBody>
          <a:bodyPr/>
          <a:lstStyle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19A53-BF84-460F-BAA3-7EAE5D3383E0}" type="datetime1">
              <a:rPr lang="tr-TR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11FFA-AFBD-44F3-9BA1-CC9BCFE6FBFF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29132"/>
            <a:ext cx="7772400" cy="133984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45098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D7EC4-9E2D-4672-B5CF-C5780B765A21}" type="datetime1">
              <a:rPr lang="tr-TR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8657B-A5B2-4CD5-8546-CDB7EDD4D69E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>TURKISH STATISTICAL INSTITUTE</a:t>
            </a: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86808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000239"/>
            <a:ext cx="4038600" cy="412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00239"/>
            <a:ext cx="4038600" cy="412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271FB-3CDE-4E26-969A-2A66A217A818}" type="datetime1">
              <a:rPr lang="tr-TR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962B5-9828-46ED-B924-10398B26B6A2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>TURKISH STATISTICAL INSTITUTE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0034" y="1928802"/>
            <a:ext cx="400052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643182"/>
            <a:ext cx="4040188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3438" y="1928802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643182"/>
            <a:ext cx="4041775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EFD05-44BD-41B5-8795-44FFBF0894E0}" type="datetime1">
              <a:rPr lang="tr-TR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51A56-54CC-4899-84DB-ED23EAE22982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>TURKISH STATISTICAL INSTITUTE</a:t>
            </a:r>
          </a:p>
        </p:txBody>
      </p:sp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B2A8-FB37-44CA-82AB-A9A415F20B75}" type="datetime1">
              <a:rPr lang="tr-TR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2931E-6F41-41BB-9551-F6DD4C669B10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>TURKISH STATISTICAL INSTITUTE</a:t>
            </a:r>
          </a:p>
        </p:txBody>
      </p:sp>
      <p:sp>
        <p:nvSpPr>
          <p:cNvPr id="3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  <p:sp>
        <p:nvSpPr>
          <p:cNvPr id="6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38D2D-A937-48B9-A45D-45549A4C2BEE}" type="datetime1">
              <a:rPr lang="tr-TR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C2C79-D505-4E28-836E-00CAC851C277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>TURKISH STATISTICAL INSTITUTE</a:t>
            </a: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85794"/>
            <a:ext cx="3008313" cy="7858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1000108"/>
            <a:ext cx="5111750" cy="51260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643050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436DC-3A88-4966-B740-278A071D4FE4}" type="datetime1">
              <a:rPr lang="tr-TR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9F828-13D6-43A9-840D-2D8116365F3B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>TURKISH STATISTICAL INSTITUTE</a:t>
            </a: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9" descr="logoL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928670"/>
            <a:ext cx="5486400" cy="3798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A8A3C-692C-450F-8F66-7A36C12AB6C3}" type="datetime1">
              <a:rPr lang="tr-TR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97536-3F75-4EF2-9187-033289E29C8E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r-T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57375"/>
            <a:ext cx="8229600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  <a:endParaRPr lang="tr-TR" smtClean="0"/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43813" y="65722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404612C9-67AD-457D-ACA0-0239FDBB407C}" type="datetime1">
              <a:rPr lang="tr-TR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n>
                  <a:solidFill>
                    <a:srgbClr val="AB2328"/>
                  </a:solidFill>
                </a:ln>
                <a:solidFill>
                  <a:srgbClr val="C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tr-TR"/>
              <a:t>1</a:t>
            </a:r>
          </a:p>
        </p:txBody>
      </p:sp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>TURKISH STATISTICAL INSTITUTE</a:t>
            </a: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2746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>
                <a:solidFill>
                  <a:srgbClr val="404040"/>
                </a:solidFill>
                <a:latin typeface="Calibri" pitchFamily="34" charset="0"/>
                <a:cs typeface="Arial" charset="0"/>
              </a:rPr>
              <a:t>Agricultural Statistics Department</a:t>
            </a:r>
          </a:p>
        </p:txBody>
      </p:sp>
      <p:pic>
        <p:nvPicPr>
          <p:cNvPr id="3" name="Picture 9" descr="logoLAR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spd="med">
    <p:pull dir="r"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r/url?url=http://www.tarimsalhaber.com/hayvansal-uretim/hayvansal-gida-tuketiminde-dramatik-bir-azalma-var-h2352.html&amp;rct=j&amp;frm=1&amp;q=&amp;esrc=s&amp;sa=U&amp;ei=Un7eVKbeJYjnywOyzoD4AQ&amp;ved=0CBwQ9QEwBA&amp;usg=AFQjCNFRegsPbCgX1pIhnU9TlbfCPexLxw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.tr/url?url=http://www.tzob.org.tr/Bas%C4%B1n-Odas%C4%B1/Haberler/ArtMID/470/ArticleID/705/Yumurta-252retimi-16-milyar%C4%B1-a%C5%9Ft%C4%B1%E2%80%A6&amp;rct=j&amp;frm=1&amp;q=&amp;esrc=s&amp;sa=U&amp;ei=_37eVILiAub4yQOPnIEg&amp;ved=0CCAQ9QEwBg&amp;usg=AFQjCNFZf3OQRPE_Bsbo5vdcxnRVLJ45ZQ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1214438"/>
            <a:ext cx="8729663" cy="647700"/>
          </a:xfrm>
        </p:spPr>
        <p:txBody>
          <a:bodyPr/>
          <a:lstStyle/>
          <a:p>
            <a:pPr>
              <a:defRPr/>
            </a:pPr>
            <a:r>
              <a:rPr lang="tr-TR" b="1" dirty="0">
                <a:solidFill>
                  <a:srgbClr val="C00000"/>
                </a:solidFill>
                <a:ea typeface="+mj-ea"/>
              </a:rPr>
              <a:t>Agricultural Production </a:t>
            </a:r>
            <a:r>
              <a:rPr lang="tr-TR" b="1" dirty="0" err="1">
                <a:solidFill>
                  <a:srgbClr val="C00000"/>
                </a:solidFill>
                <a:ea typeface="+mj-ea"/>
              </a:rPr>
              <a:t>Statistics</a:t>
            </a:r>
            <a:r>
              <a:rPr lang="tr-TR" b="1" dirty="0">
                <a:solidFill>
                  <a:srgbClr val="C00000"/>
                </a:solidFill>
                <a:ea typeface="+mj-ea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ea typeface="+mj-ea"/>
              </a:rPr>
              <a:t>Group</a:t>
            </a:r>
            <a:endParaRPr lang="tr-TR" b="1" dirty="0">
              <a:solidFill>
                <a:srgbClr val="C00000"/>
              </a:solidFill>
              <a:latin typeface="+mj-lt"/>
              <a:ea typeface="+mj-ea"/>
            </a:endParaRPr>
          </a:p>
        </p:txBody>
      </p:sp>
      <p:sp>
        <p:nvSpPr>
          <p:cNvPr id="21507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CD20509-AC66-41BA-99DF-ED4CE5F13A04}" type="datetime1">
              <a:rPr lang="tr-TR" smtClean="0">
                <a:cs typeface="Arial" pitchFamily="34" charset="0"/>
              </a:rPr>
              <a:pPr/>
              <a:t>23.02.2015</a:t>
            </a:fld>
            <a:endParaRPr lang="tr-TR" smtClean="0">
              <a:cs typeface="Arial" pitchFamily="34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8A99B-4EB2-4FE1-BB0A-A551D7131A3A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  <p:sp>
        <p:nvSpPr>
          <p:cNvPr id="21509" name="Content Placeholder 5"/>
          <p:cNvSpPr>
            <a:spLocks noGrp="1"/>
          </p:cNvSpPr>
          <p:nvPr>
            <p:ph idx="1"/>
          </p:nvPr>
        </p:nvSpPr>
        <p:spPr>
          <a:xfrm>
            <a:off x="1509713" y="2354263"/>
            <a:ext cx="5329237" cy="136683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tr-TR" sz="4000" b="1" smtClean="0">
                <a:solidFill>
                  <a:srgbClr val="0070C0"/>
                </a:solidFill>
              </a:rPr>
              <a:t>	Animal Production</a:t>
            </a:r>
          </a:p>
        </p:txBody>
      </p:sp>
      <p:sp>
        <p:nvSpPr>
          <p:cNvPr id="21510" name="AutoShape 2" descr="data:image/jpeg;base64,/9j/4AAQSkZJRgABAQAAAQABAAD/2wCEAAkGBxMTEhQUExQVFRUXGB0XGBcXFxccHBgcGRkbHBwYHBoaHCggGBwlIB0cIjEhJikrLi4uHyAzODMsNygtLisBCgoKDg0OGxAQGzQkICY1LC8vLCwsLCwsLCwsLCwsLCwsLCwsLCwsLCwsLCwsLCwsLCwsLCwsLCwsLCwsLCwsLP/AABEIAMkA+wMBIgACEQEDEQH/xAAbAAACAgMBAAAAAAAAAAAAAAAFBgMEAQIHAP/EAEoQAAIBAgQEBAIFCQYEBAcBAAECEQMhAAQSMQUiQVEGE2FxMoEHQpGhsRQjM1JicrLB0TRzgtLw8ReTwuFDkqKzFjVTY4PD4iT/xAAZAQADAQEBAAAAAAAAAAAAAAAAAQIDBAX/xAAwEQACAgEDAgQEBgIDAAAAAAAAAQIRAxIhMUFRBBNh8BQicaEFMlKBscGR0SNC8f/aAAwDAQACEQMRAD8AfVGJVGNVxIoxpZBsBjcDHkxuMS2FGIx4tjbGMKyqNFbG5fGMZGFYUYFU9sbasexmcFgZAxupxHOMhsIZNrxjXiKcan3wAWA2PasQhsZ1YAJC2PasRE4wTgAl1YxqxHOMasAEmrGC2NNWMasMDbVj2rGhbGNWGI3LYxqxGWxgtgFZJqxicRzj04YWSE4jJxjGrYYjBOI5xs2NIwwJQMbgYjBxsGxnZRIMba8QlsY1YQE+rHpxBrxsHwASzjM4h149rwATasYD4h149qwAWJxjViDXjGs4QFjVj2rEAbGdeGBNqxhmxFrxrqwASzjOrEWrHtWACXVjGrEWrGC2ACXVjBOI9WMasMRLOPE4i1Y9qwAS6sY1YiJxgtgAl1YxqxEWxicMCYtjGrEWrGNWACQnGs401Y1nDA3DY21YiBx7ViQJdWPasRaseL4QEurHtWItWMB8AWS6sZ1YHV+LUUbQ9RFa1iwBvtjK8WoESK1Pr9dem/XC1IVhDVjGrAGj4syjMR5oEGJMgH2OLmY41l0EtVpi8fEO8dNh64WpDsJasZ1YGcP4zQrFlpVFcruAfv8AUeuLFTOIolnUDuWGHYFvVj2rA2rxmgoJNanA35hb7MD6/i/KqY8zV6qCQPniXNLlhYxaseDYCDxNldSp5y6muP8AudhivW8ZZNW0mr8wrEfbGHqQWMmrGC2F8eLsnLL5wkehv7WviKt40yirOsm8QFM+94wakFjJqxnVhJH0g0if0bR6svytjOY8f0hGmk7d5IEfjheZHuFjpqx7VhKf6QaN4pOR0OpRP32wNrfSOxB00Qp6aiTF+sRODWgOj6sYLY5X/wAQszvFLbYqb+vxYG5jxtnS0iqQBeAqb9vh29MGsDsurGNWOK1PFubLajXf2ER32Avjev42zhKkViItZVg+pEQTg1+gUzsi1gSQCCQYMHY9j2xnVjia+Kc0skV2Go6jAFydyTGM5TxdnA1q7nqdWk/cwt8sGv0Dc7Xqxgvjj1LxnnB/4pO+6od/8OK9Xj9eo0vULGPa20QIAwPJXQNztC1ARYyPTHtWOTcL8Z5ijy6VcbAGQB7Rgs3j6pP6JP8A1f1wealyIqZr6R6xkIiLO0gkj7wD9mB1Dx3mwxbzAQTJVgCPYdR8sX6fgEWJrGbbKOvvidfAdIKR5jm8kyOo76dscfxmFdf5NvIkCeJeOs1VJVWFNTAhBf1ht8BszxSqw0mo7AGeYmxI/HDvR8B5YXmpPv8A6jFil4KyYPwsTbdmv99sS/HYfUfkSEVfEeYVdPmvpO41HtHuMa0PENdF0rXqKg2AYwJ/ljpCeFMkB+iU9p/oemJ6XA8ootRSRvyj+mIf4hj6Jj+HZyfMcQLkszFjtJ3PvjRWY9D3x2qjw2iBamg+z37Ysfk9MAWXeLd+334zf4hHpEr4f1OHlah2puetlb+mJkyOYY2o1TPam32bY7WhAF46kfL5Y8riLbxP44T/ABHtH7j+HXc5JQ4LnNUrRqq3ccv8xi9V8N52oFBpbd2Ufbe5x1MVknaffv2v/rfGi1lkSO59oP8AtjOXj5vovuPyInLqfgbOfqUx7v3+RxN/8DZwiJpj/Gf8uOmHMKCZ2H4+keuNfyyBME9h9x+zEvx2V9h+TA5xT8AZr9ajv+s3+XFg/R3mDINSlfrzH/px0ClmAQWER/O4E/P8RiVK3TcjsO8EEfbGJ+Nyv/wflQEBfo4rW/PUhbfQxONl+jSqbPmUP/4z/nth6bNHV7SSf9DGxrzsZmPsv/TB8Zl7/ZD8rH2Eul9GcjmzB+VLt7ucTf8ADSnscxUib8i/1w4PXuIbffsI6Y1rZgxv33jp9aR6kYXxeXv/AAGiHYVh9HmXA/TVj7aP8uPU/o6yvWpXsf1kv/6MNFKoSZHsJ6z/AD2xVq50THMYMm/SYHuML4jL3DTDsA/+HWTiNdcx+2n+TE3/AA6yPer/AMz+ijBXNcQAJE3B+4RJ+0xjNPMhuYHlURM7mJn1v098HxGb9TCo9gR/w4yPet/zP/5xqPo94eN/O/5n/bDBRaNROwv67SI+zEb02LGDsYF7cq3n5m+D4jN+oVR7AQfR/wAOjaofeo2Mr4H4cD8Dz/eP/I+mDXlPpBNpEyBMCRE+pF/ljLZcECSSbiw3Mjm+WwGDz8v6mFLsAm8E8Nn9HUn+9qf1xJ/8HcPm9J/+ZU9f2sFhRJa2wBk92gEfbP3Yt09BXULGAxmPXf1M4HnyfqY9K7C+fCPDxcUW6/8AiVP82MHwpw4b0Xn+8qf5sMNJpFukye3X8BjNSjWJJU8vT+uDzsnd/wCQ0rsBqaqbzF4+Z2/ljXVAmApUXB6mBb5YiyNHSnmm95BMxNwB9pEjFXzWqO079juRC9fbGVD1BX8oQrtexjuOvv1+/Ef5SGYcu957mSI/2wK4lVKlWW8G/oWSw9Lj78ZQw2sSVTSQN7qrlvtMYrQTrYUfNINRtuQfS8g+nXHjn1FgJLKT7CF67fWnAanUJXm5dRS0CRqI3v3b7jjZ0ZaRAjkRjY9AWie1lUYflic2F/yyV0kEg3Eb/ER89vuxGc6WM/CFgbdTM/P+mKVPMEqpQdAD6DSTPtqnFmllCq6GMkFesnt2sSD9rYWlINT5Nfy8Fj7W9ATEdryPtxKasqIBEarG9wAQI+w4rcOpKTJtpWWiZmFi82uvvtiOqx8ssJlJQe+lCSf2jI+zFaUTboJeYAoG+q5PqQwH3A40ObIUaPqgSbWmwHcbzP7OAOf4iVLKANIA3+swUgkX2vFvfri1QUGmtMmGJ5gJsxQkj8fsweXSthr3CHmSF+IdWJNzJ0i3S89tjix+UQSDPOCSb2Bv8jAA+WKGZENpBJYAMQRBk84FtrficWPJfWaemSFQNPdnEz7hT9+DSg3J69YLpAsJViOn1j06xzfPGy8QlqhQfDpCiItJAPrMEjvbFQidbMBpd1VTPT84oUDpEJiQUXhR9Y85BNyBqn2gTHv7YlpIq2W+HFmFQN1nboSFtPcSY9hiR68+ZCxp5bCQWIJA9hv2B98VssHARkFjV+EdVNN5gCx3EdtOL2rVQYKedRIOx5gQG/rM7YXBSTYMyhDVCqi4JXrudUm3YKMT1jU0+7QYB+G5t/rti7TRENR0EwxW1zJBF43m1/fbGaiinBLHlps52sVAB9vWMD54BR2K60iGSHgaQWU3Mnf2ktOIq2VqaW0xqMQpN5m7Ge1o9sTJXZgXVfjAIBWImAkzcHf7Vxeo0/KSqW52YpTUx0ACk+m8we+BchSoE5jhXmVSskCArG0xEk+5OJKfDiNIDcoYsJ62MGZvucTV8xpIsAajCfYGAPaTP2YyzMUVyVABKzJgkvH3C/8Avg1PgWlHvMKqG2JBWO2jlMHtyn7cbOo5RtcE9IJDs3sIH3Y1zRNSpqPwK+gD9nyySf8AXfElKpqQahOrmJ6X0gW7T/PCexSIMsxKsCRLMRMk6VT194Xvvi5mWNOm2nmdiFB9dIk+lp956RgbRy9SlFBWLsxesCYFhYSZ/W5/sGLXF8wyOmgSqMqEnoXJuJ9gLdDiq3tAtinXzGnWZhL32+GxHzJj5YuZSjyGqxGwt6katI+RifQYGLkGqMzsw0NOn9UadZBgepWe+DYzCoaSgkkEU6awTLGxciYgT9vthqKuhIt1siUS92NydohW69+bFygzBR7fjvivXzizIPXT8UzzaQQJIUSYn2xJSaFA0tsPqt29sG1lUInElNOj5SsYQ8xjl1WOm3rAn0nFijTK1zKXNNo3MFVbTboTb7sRVMuGoXG6sWNhqYs1x7Ge1hOJMpmWLUXX64HxWLNEuZnbZfkO2C9hJbkQoTDpIUHziNt0pkG97npiRaAUBV3YaJ66TQJB3nrjPEab0wk9UIMkAbvpEei2+V8as6DMP+uqMD6BEIHUg7R9ntgtsVJEOeohqqEtCz6X8okke5k/6GNnyo81yBbSFaT8RgjTH7TED5nEOfTzUpATNSqwDdiTAgz1tbeJn1L18yEpawwLksyifiIJRTC7QF1T3Aw7dUTSZQ4JlCSwcMKagK5A2KwpBt6m89TjDqxzFQkWUsXE7ETp22HKmC1Ooq5KmJGlzz7b1OpkXJJsB0GAdQlq9SGYK6IjTIE61Z2FrALP2HDTtsGqSCNDIOoSknxNqZrm5UBlSZiwYH3I7Yh4pVFJkBI06mXeZ8oDU8nqSCB88GshmeQ1TpF6hBckBTUbQs7kWG0bRvhJ8c5hpQKQUp0ZLLCy71JkLYgXgfjOKxw1MUtokeWyRr0qekiadaoGDG7ryEsOkAHb3we4XQFVLLplwST0WRzD3hhbFLgmZY0syo1FhBSRvKEA7cwLUtxPXtgvwmvqGYQMAKROpukGNz0Miw/b+WHlb3QoJOilkH1ZhnLSKrM2k/qqvl6ZHSWXb09MGc2Fpu9Q3ZgzNfYBORZv3BkdzgT4cy+olnjUCRe+lDWkj0ACT8hjHEM8azSsjUWYruNIED/Xp74zkrZSZOygolM6RJc9IAGu8doYH5YtZisBTdx9amgEm4UwAZje7E4AcMr2Z2nSFImes3A9dKn/AFGCrKTlxsGcUlBJtpQB/UwSW9TAwSi0xWZr5tlWkaQJqAwsKbkkKRH1pYssW+7BlkFIU6BUFqktVYWC69RKgx8K7zN4+yPw3SZaXmsrFiw8kDSYpsw5pNrnVHU9JnFHLGa2nUOVWL82s2WbNEExG0RcYl8UXHuws9QFmpjd2bY972HW8fIC++Kb5rV5oA1WYC5iYkifUG59JxU4fmCa1JVIIVTJIvyrJjqQScQ8VTyly0H43mo1xLESQO5ltj2xNXsVdBHJcQBpo6iAtEMZIuwbSFvH1pPyGN6maAqIJgErAPWep7T8X+2KvhqDToqQNnZo/Vpl9INz9Yk/LAPO8VXzdDDmBbeLShb2PbD0tvYTaity7mNVTM00DaQpbfYkEqBPZQsz+z64t8TZSGpryqqqoEyRLBmJi2oyCSYvjOQy+urUK6uYmnMWCs0O1t4C/f64rcdzKPUrCkAwTmsAb6woO8GIA6+l8V0olbOwnRKnUSD5S021DYsWPpvseuxGKOVzYGxWAi+ygC/tiXiGc8mjSUlWYxIsOb4Sb9BBG3zvdXzLMVbRYkPNrQW5V7QDA9sNR1Duh34fV5UqOQWSmWP7pEgAAT+rvgaagrUGIuS4qbHmNyJMCdo9MR8AJbJ+a/MzkbkWEMPi6SL97kYteHXUKadMQEdU6GxiTJtO49gO0YTVNrsCdo3YMjU0/VmT9UtLM29wJ0i46DHuB0lqOlcjmXzD3EDYixsIIna8jfFvMhVDKQCzDSSSsxDCAY6yZ+fa8VasKVPSg1WFMARcnpABG5iJnt6xq39SuEXmpComjmEG5jqIJJbe56em2LOYyMsSVPyCn72M/bgeqjUtPXqdp02YfDAmB+1MHsDGNc7nAXaEZvWGvb3FsF1yUKHEqhWhqUzNVjeDbzVF7TF+vpi1+UFUp1ABpVtAaCRpUB9hdWYW+eAVOp5mRe3PTdWI6m25Bv8AVHzwW4ZV1ZWgjq5EsDpiSSS6COuwHTG84UvozKLC3E0JooxP/h6QTou0hpJ1fce7b4CCrrzFZwQxalWuYt+dUCN+h77feVQedlat1LKxaF6SAYGq8AmLDocL/h/Iu1DNNqh20UUiJ+FdXyuN/wBXEwSpt+7Cb6IO8Oyx0ZZhJPxxESzoYA9iImN53xS4kdD0ACYRAzFhyglzaTt8RHrB9MHOFoJqOCAAwgFpICrU0szAXF1sptpO5wofSCC1WgifCQpN41EKGmPcnfbBi+fJTFP5YjllaA8gqun82FddVhqJc2Pf4BB6YD5YMfPqjVp8unVC/qeYGJt0P8iNzgxkm50UnSHR10ga7LeT6RfV3HbEPAMwr5nMU2FqtOCFBBhQN1N45SPSfXEwfJckTNmg6ZYcoL83MNTRqiYPKIktqJ6Wk4W/FOXRadZxBFV6aWIkhSx/WlrBNl79sHOO8SFMswN6ahEAXSFIpmzGJYw1lFhBPUYVstkWq0MvTBYEqzraNQDBR13ZCTJ7DGuJNO+nv/RnN38oVyVAgl1QSEo04UnmJWoTF9hJM9AST3wRqOlEpSVQTUc+a+mJY2QmTNiGgQLGZnEZpvlqBTkeroQ1EJeFGhkKDQLXuSSOgv1CcBz9aprLmQjtUmBEWGkDazMYPTAk5XLoL8v1GChSFOkHBI1gqBHaS5k9yxtHQDpgfw+uz5d6+m+rRN/rPUcr96/ZGJa7TlcuIIlXYS1+dqgW3QEhZm+0dcEOCUNOUpJBYl2I07AB4LkbkkAf+YjGb2TvuUlbX0A2RpA5fSraYWpWHLsf0YBvtIY7XGDNHI6/IA1LSRKdWo2m4EFgkHuDp27Yiz2WGg07fnWpUSTckBRe0RzMTcx27YLcTq6ddFabvMl9BKqLrpVmNyAsAabmCPZSn1RenhGMtnWNaGiUoyyEF2SA+jlWybSF+K9zsMLXAMwfyyoFDLq1rzhV1QrwQAdpA27W74O8EyaU8xnQVXdQbxqVQW/DV3nA7L0D5NWtUAGp+SBDEsSNTfsqDA6A+u71JWvoS7e5AG8pygZDyOSNfwiAHa0kgEEWEbd4wUzPm1MmWr0lUpUmmiMTdSGuSvWB94wmcEfTRr1XXmqVhlwYBIUP5lQwReJHvh9yub81KqA6X1ug1RBlzJ/e3vbtbbBnjo3QY3fIsZHNtSpZlzEQSvMDC7G87k/ytgBnaNRzTYrp1kqNp1CJFrk6WUfhhk4vwwLks0VIgFVWB/8AcWelxbEXgDIq1IPULaUYuh6KSoQ9fTt/LGsJKMHMlxcpKI68HqNTZKKJTCpSZpLyTsLx8MknAPPZXTUrVQmoE0jrNhUKrrB6WZ2HpA9MFMhSpRXKI1RrUtR1DUfiM6TyJBg+xxU4lWladMgnTEQwGpkWekQg3ImYgd8c6k6S6s1lFWUOK5XzRTkwiEs1WYWEUAdOaSC1pNpMA4VK+cXSSgYprGlzuVJAMiZ6g9djttiPiXF61WrXllFBNNMRMkvAAHeAWnbrGNKHD6vlU6iS5LMkGGEiGMA7gbW694x2Qx6V8xhJt8DfXzJbJCilPTNFSN4klRsd7Ge9rTibheQTLq6o5YtWXosqFiFEn3M7icRcOqMKdIzoY0eUwSQR23m+nr2AAxczcCd4Vxq5FBJ2mGNhAG18cbk+PU2irplGiWNTN+ZemxtIAGldQBDdRNo7j9rFnK1AzgAiKUMz3ABUBdtrwenzMWD8Azfm1qqKCAbLB2tzEE/B8V7Hc+hwUrcIiiKFNhrquA1QtEj4mIWTsL3GKkldP0FHf7l/JZ1XptXDLLgpTB1iEQwWBMQJEajG0+mA/wCVx/8AWH7ioV+RZZ+3BPi+YVKDsAfLSAo1q0KBtp+ETYyZN+mFjNZ4I5UAW3h7Sbt984Iq36D3eyFvwtmT5opc2kypH7OqFNtyJOHriqqy01pABErpBg3GqQ0drzfefTATgdFWNSqECAsoXQFETtqO5aSSb9rYk4dL5nMaQVg0SB9az1CCek3uD6Y3ztSlqXT3/ZGNUqZcbNNQqOmmVEhF5SWDMTqkgzJfre14g4n4Jk2p00gS5qVHsszoNQBtN7G23fbAnjDEaqlORVYlFVWLMxIAG0y0k7ReBfDJnqgpqzMoDFFDiPhOkMV3sZBEE9ffHPJPR9Rr8xHwzMahmNBYQ6UwOWdQJmwJVfhsegPWCcAvFOUOYqKqMCdKjVsY8vUC0deUj/RxF4bovToZh2BioyQrGBApuYPUklxyDfUB3wQ4kzU8zTKggaqSgaRA5lWAw3MTfuDjTToyfL72QPeO5a4rmzRzWX2ZaaIDosYMgz6x/PHsnTanxai+txqGljYydLCDG4t909JxH4j1PmK6rpXTTDErcmCPxJ9euNKWZQV6TKoOzkgGdYEGbDofT+sQdK/qXIm8YZIhyXYVQGDEAGSNNkiYEjtcknAXw7nmavqdhrVXKrYKgK6aaC0zLqflh48aUWemtQeWYH1TAJJAXUYuoOox6fZz3w9RjN1ngFWpVHEzAECbqNpMQI7Y2xu4ST7GUlumH/ymq9CvUJc035aQJJNi5qsCVURdJNtiOmN6WTFClWowxqJRUt9W7EaiJ3EwP8ON+G1vPzlVCPLRadNUG0UySxP6oYwL7zB6YrZ1Zr12Og+dTJBLyAysGAB6wpB+WMpdvoyqCeYyxeiFHRaelQoks3w3PU/Yon9bB0RRoIWBApkaiIltLBtG073jtGAudruKNGoAdLFWCi0BbA2i28Dfa+CaMXoVCRIadCGDIdLsTJk3PXvjFyfXuaRSIxl0enQqsWBp1fNZQYjk1KCBuBAPeB8sC+K5j87RJDh9S1zJkiGRLqIVJUgiRq79MXMhlappZh3Ryh0rTAYc8KQRay0xN/Wb9k3NZnzs1VTkDan+H4SRSJULO4MDc3PuMb48Um7fYiUkkPqZN9WaKfHUqgLa4JRQWPtf7D1wt+N8x+bp0FeqKSlVDEaQ+m6v2eWJn8OuG/NV/JUEWYBZhoALQKjEmQsAQN+m5OOZ8OpnN1qKwS1ary3JCqCLktdgqLNz8sHh43K+xOR0qDfh7hapljVrDmOtqQFtTF0lvYgJE7DV3xc4RxBGzBpZeKg8t0ZwAFqPOo83STqaR1P20fpJz6ECjyeUAGKKTLBVEKzD6sj4RfbApOHPlqmVqVKvlswGkUwRH5wqwVdvhIuT16400eZFyb5uib0tIYuO1NOUzSoCqIJDOPi0reD1gjFjw/pyuRfU2mppFQoYkGoshO8iY95wQqU0/OPUbVRpo2nUAGdtzItsbG2F3idQVatGmqP+fYBna7SIkoltIAn3xzQdx0HTS1ahl4blWpZVFedbHzHpkrLsQWAkkBRI27CN8AeK5tDlKWaaQ75dgCLGGZdUAWA5UA7CReTg1n2paKqq8KxK6tXM0AgU01fvQT21YWfGCihkMuqwyAlGZR6MWax0ySCOh+eNsVS46syyOgRlsksU1Un/AP0ZhHcmYKaFJEwLTri8xEThi8O1qRy1Py0gJVrIJE6iGKltVtNjAmMCPDtTzTTCp+ioO4OxW7AbG9ifaOsiDXBuFNrzi01t+VVGAW0yiMC07ASb9ZPbF5W6afvoRjXDJ1FOKQWQosDMEX0kkgbkwd/reoipxPOjyK0TDVuTlkWQE3O++/cG+2LnFjTRqSqR+bYJubtUlnW4J3bACvUWpmKNJ7oAxa45pBJltjsLfLGEIqzRukXOE5HyaIqkDza0BZCEBWPTUbFvYgBRtOL6ZgoELkKCr69IAAkkGS37IgXi/XbAjiHEfMzNJEIgMTNPTHL0kA2sIBmwEYg8V5ljTpimVDnT8IMss9DsQN7dMaOLlNJ9SVSTLtPOtmC5dpSk/mhSwBUBJVbCGnSoiIse+BeUoakDPWCM1ysNaT6WvviDglCpUSrccwOsrDciqZ1e/wBtxjR1E87VkbqsHl9L42UabSIjK1uFOH+WGq03Ymn5utQqkKxUHTcSbNokewxX4VmgmaqU9i42LQGanU1CT1MScNGdpLOVmpr82vqKwVkEJqkbQSNQBtzYHcJ4VqzlWsaRZaQdKQiA76S/KDEqJuT+sMYxkmnfYtrcsZKmcqjVmDEgBtKSEoK1OdWoyA5mCdyNrnGOBZ2m1F61YoQrB1LkjVFzKxNT4rCJJF9sLnHMx+UVFBDqID1ZfVLABLkcqzYQO6mbjEmaes+TAp6xTV/LYAiC7RYafiGw3NyNsU4WkmVaVvsX89mnNJXLIT5rNq5pIckiDfQNJ7ExPXE1R9eYkNKl6bEmDZWbYbBd7C5idpwFo1Gq5eA2k3SoAHGkpr0sf8Jk7/D6Y8HanUyur4hSpjmkF7CFIj19MDxf53M1KyxxbNCnny2lRzhYEsCSumYsTM27YlymXZarIW2I0lzuFibWA1CIHt3xQ4k4etVddBQ1EjTMSIg3uLE7dcWeNDQKOpj5mnUQfVxpHey6QAMJrZL0KvkdaKrmcoAtPlUVbgiNS8oJvaZuOs4UuF0jTq1SNXmOKtMKZsNAYty7TpEAdjhv4L5aUvJBLGkgqN5YtqJZtJPVpv8A4fWMKfGx+dOiIIUkyQQCzK3UQN56mQPTGeN3cRy4st+G80rJUrGTpowYUkGJVaek/EdTseo22vj2WQNWpkmVpeaarFeVUWkoUDoHJsYjCzw3iDilWpm51Ai55hqWbi0SAT9mGXOZ9lFeS6rUMyWVTqRjAAIstjcCSQ20Ti5wcZNe/e5MHcbZ7xBxDzkBDlWDyugEKikjTYgaztFh16CcOPgmiXydNqukB9TG47RY/VsDb0OEDh/BHzFRKSg66iioGJI0qYmoBJk2beRf1GHivTWhQo5KlSVKaBl1MA4sGkgEyZM3I3tiowgoWx7t7ALxH4lSrWWgHLUwCh0qUAJMDf4gB8o+3C/4Y4ScxxJiwK00UVHi3wG32kR7TiLj2XK1xAIDKWAEE6Ukdz0X7MOngmmUy1asqlnZyqgxew3J+qCb+xw/Mpal1Q3G19AX4hzjvUCroLlgij4mUEk1GEfCbSWPqBscEfDvDqGVTMOut2pDyVIUSW0y2krYTYReNNzvgBRqoRVrMyhVlFuyqzBVBMbu0MYPXUel8MPFlOXyVGg1ZafKHYJOuozEs6gD6sk3nY4yVpV7sTp7iL4qopVqks2lRMIisbLIIJN5Zj8XucHKPB34hl8qP0cFy7CCqoGbU37xI+H22xmllSYpoi+ZURmIvqZmA0C5sE1zvvfBpRTy1ChRos7HyqjVGSGLNADTO3NO+NHkWlVynt90QoNvcv1cxUBQI9OmpoqqzDvHV9N4t9ZusYF8OpU/ytaoJ10gdIc89TUshtPQAavW4xfzOTFKmTJpuKYDaRMWjQbcxFzNr4V+Ba2zDuXIklRUbdtK2WO0gScc0LbfodSqg7xDiGhHZyRFJ4VTIGowqqbgudiZMc3bCFX4zUalQQqrKtRhzA3EatJGzXf3EeuGHj+YGlVQFB5LQXADRJ/OGOpPb9bCjRVTYlwquNURMuo2v3gScdnhoqtzmzunsPP0euPKqugBLuqAkAQBGpT7STPbBrNZ3Q0IVJEPUJMySSxk9otb0HXAHLJ+SUKYQHlpmsQ4LGSJ0nTbYiegAxZyNQtlg9RlZq0v6BF5VEdRJYiN5jHNkblJy6WawqMUuoPzmcUpSqVBruKzXY81QzNo79biOkYG8JoVczmanlag2iJsumSsyRYREyL2HfBDxCG8oHT8bqiAgktpBgKDtBJERHadyZzOjK5JOTTV8vTUJJszRq9zb7saRdL1ZDWqVHPK+eVajUkCyh0aryT1PYg+388Ws1njU8tB9RNTRJJAHXUDbkFxgfxPKt5gqUyssQpRPrWt+8Zx0DhvhM5YCtXdVGhAFNtIUXLt9VRe3djjryaIpS6mUPmbSKXgvgldqDPW8wFiEXUG1BT8RW8m1o2sTi1n6XDlqMpoVmIN2PmyT1J5hv7YseIOJlKPma0diOQ09d5H1TIWyxDdRhPpZVnGpkqEtLT5tNbMZFmaRYjfHPFubcpOjR/LslY1ZTNmoOGzBu+pQLjRKl2b9QC/pj3innqUqPltqePKPmqAqFBrdlG8wxvHzxjw/WNTJ0xys6M1NleKelNR13bYBYvgNkqQbPNoROSixUK5OkAaQSzDmMG/vjNJW/Sy7McQpPQypVA4VmAY8oTmMqDPxETPX5RjT8rK8MD6RKVZEvchfTpcxaepxR8XcULsoaJSnrMKNMsAQQ319xEYqJxAvkFohVaoKrAAKdYBBv7TPsB6Y2hjk4JtbtoznJXSNsvmgZqwqpUEuSBZrG8es+43x7iucWogbUQy6bR9ZQAes/8AfGaHAc0isWRIcXBcTYmCsAgHpc7E4EvVdXIdYIi223p17Tjp0Ru10MNQ0LS8xKAOgqdKsxC6mZ2BgGdRIYkG31hM9N81lfyjiaICFVJqOxOvlQzzdJnSseowH4Sj/lGUsPL8wa1YgD4yRIBk7nvhm4MwD5yuXCltGWR1SPjaXhZHMPzZvv8APHNO4O/R/d0bRdoj4Nxhm4iC1V9NWkysIIVGZiyrB3HTUP1vfGPFIRtTBg4FIkEDeHUTExNiZ98CMxnoqVHpsVcugVhdgzMLarnUSDJFp9MGfE+SqpWC1ACXoaTFuaJLRB6iduuJcalFrbYE7i0LfCaBcVWUzpppqAvvEQD6rf1wUDHMlkUBJO4MnnLEsxHQBY09N+uK/hLKmlTzJlWkJIBMjmtzRA6+/YYL+B+FO2YLAVClNmLKdJkBJCkExfWT7xe+NcjTnJrpwKP5aHPKvSoUquakJUICIq8xppIAAUkTJDNHt1wM4gVp18mAWapUdnOuIbWh52sJgCwjacDvF2X8t6jUmKLUlSACpAaOYajLA3uBFsDPEPFnZ0rM5qeVzKLASBqYT7grMbRjnjHVSXqbSagrI/Gh05mnM6iCrLeKcyECxawUW6zhu4IPL4YpDwJdiSLuCSdIv6SfnhK43VqVKeUbUoVnNQqTJBJiJJJICwJ9sN/iSutHIU1qWdVBTTMRIK27n8A2JknohHqKLtsqZfJB6lLKwj01inUIWWkhnYajZZm0XsBPffxFWNXMUqdOmUptpL1CCG8pY1qur4VgRI3Ptiv4Xz7+fUFWoFIUlTKxJLEjlsLmCJPwzNsbcNBcmqKrFqjeUrsGiHnUFQm4UwPkdsS7i9+n9krcM8HFiwSoWqlgAWBJhSFYTECLD54GcXfMnyctrp6hoDilE652dhuesC2C3FMxSkMRUY0fzaU11AOzDSsv0B3je+IOGcK8omuY00wRStHNGlqpP1oMj1xEJdTSS2o94h4uDKqwBAIerpsXXRq6egwo8ORUbWxZgTqJ07i8sB/L1wx5+otBGDOKqtIYgSTUaJHYLefcqMAaGYQqzqy03BRtJGo6XSx3iBt8sVj3sG6aQNzwrVCABqpjlQBSCLjUCLkhe+2/bFzwxw7zHJA5WcOk9VWAz3MWAH2+mDlTgQ/LMq4LIopwUPLPlm509GZRPzOM5SreuUYShNOmAvQyze1o9ovvjWeZRhUSFG5WyjxzLtmqj0QhBfSmrVGmmDzEzZRAtP2YoUeLhM3Ty6kNSoUDRBDNp5Ap8wg77AXH1vQYmqcTCUWRAVqVS5JkTGmRcmT0W1r+uJPCPhdgtNHOl6xapUtdaYHIAexAB/xYcEo42pft9e4pu5bDPw6jSZhmHZZpEaSQY2gsQewFjuMI/jzjLtUSagKswbQDcgE3iLD1OGfj2dWgq0UUlBIAEltLTB1T7b4DZbw5SfMB6jM6pDFADpTVp67mYET7xheHS1a5cLgvI6VLljB4N4NQy9B8xUBBKEhWiaYY2/xQMVPEVf8ALHWnTaoKHxVKhIHmgX03IhSYAwd45xKmoqMtFqqKVVYaEkCYaDLe18JWZ4x5etiwRqr6Vh3EHrAUE2LTuOmHHVKWrl9CXUFpRV49n9WbWkXVkRSI1Erss7xMC3L269d6mdkkkGZPp17RbAjLEhK2ZA/Nq4pGoLk6mVgqlrHufltgZnM62toYLeIntY7mcdHkXSXQxbfI38Lzqvl6agIC5IA+J9dR9LRO0qDfoIi5xikQM3UOiT5NSFRo8uFUwepaDDerYA5hTRypVAylXDB2s55blZ+GSp/2wz8MoqWKASKqF1ggHSqrpGqPiJ1ahebncYzyQUbl03LhO6RR4fl6VZa4f46dNFBAB0iBoAHvN9z3wv5TOnKKxPOSwCg7bSC3W17dTGD3h9zTqZl1QM4SiwB2GkiJE3u037DClxhYdhNhUYaj1jrH+I46MO8nF8bGc1smWqfiXNu6B67aNYsNKgLqvIC9ut8a1s8xdqdVg0NGqIjfqu4t2nANMyyMJ+qZkel7HFvjFSKzsCTqAYSQdwOvzN8dLgtXBnewf8MZj89l2BLHzNOpgSQHhSCPnE/PDMc/5OXEmoDrr1WUEcxgKB5gPKI+sL9Bc45rw/NsrKwJBBMEbzA/nhh4o2ug6hz5aVXQKDYCQ5J6tdgesSe2OXNguavguMqTLvgvLmrmZAGhay1GH7Ktqt7EjD3ncpVzObqlbqitzHYSLDC39DfD9TV3aCEZbz0MhrdojDd4orvlKNdkBPmAkAdOgk45fEv/AJaX0/yb40lCzmvCsw6JmNP1VIYgdn2PSNx7DDn4OZFTOZuk9O6ohEMBBBJ32ue31ThB8PrNCsxAOpgACTY2mwO3NbDL4X4hRTh9SidQq6w5E/HTIBgbgb/fjbNGtTXO39EY3xZU42fKc6awrOqg1ACWQfqiT8UC1oAgDriThFakdKO0kurtQ8otIdFJv1EHb0wKTOCvVPLFzSX4mnTYQwEEAHYj3wQz3D1NWULJVIAlWgEKBB9DYEeoGJlGtpbMtOTbaLa8JmpSZEikmYcFahjSpUMVuCTEWB6wMH/pLzDpQ0QuhT+bJgyFIkxv1Av0LYCUa8vo+KoHVtTVW+QOsQSYN/bE/iqk1XImqGJqI5GncnTuLWYQOm5vjGLfmRUvdjpU2gLk+Jh6hAo6h5bGQp30lgSAIAuTh54Jl20U05eSkakREGrPKANgvff1xyvgr6qppaiskIDNgrkLEdd5x1jg2Yhq7EU1qQyJpHMwBEkjosz/AN8Pxq0uiMTKtKg1WrRpM6lEYeYqagqnmJBI+J4EFtuaMaeL+NUisSNNMtMsQAQNpHMxuIA6k+4IVM/ToZdVUprkMQiwNRkbTMLpmJJOOW8ezYqPpEAODJKr1G4jYyDbEYMXmNLoaTlpV9SfNcZNR6QNmqJSqOQAASFLNbrJ0mfTBDhtXVl2ULTNqcu0BhAPcfCImPfvhWZS7qwcN5dNVJ5uiaYmNsEsks1Xao0RSJ0gwHKxFxbeMd08Ua2OdTd2dE4Pn0ag7hnqKtZ0puYl5Ek2uBJbfocAOMZ4eToDmXLM0QqqWNyWHSBbviTgFBaWSZKZ0u1IVX+LUQ5BCtI+LSOnb7Vfi+ZmKRGxY6WFgtoEgzIJ2iAMckMMZZXXRm2uoWbeH8n5+bQTGobTYIl2JY9Y+8jHWM7UajSYaNUEE6WGoJywsnb5YUvo6yCojuySI63sVuR6SVt/tiPxhnDrDOWpG6BZB1kKSCb6RFiCfQYXiH5uXy10Fh2TkyhW49TfOeTTo3d5gkn5A9drdLnD3kOGVaShFX84WDVahso6wx/VXbbCV9HXAVAPEMwzagCtIEWBJINT1EWHz9MW/pB8QU6amlTao1RzqYmVSOkKNxi8kE5rFj/cqO95GMPFOItVyGeqmpqADKjUrAaDBA9zu2ObZDh1MpT86qxAkqt5LMb6VEsSSd5A74avC9FavB8w1UBxzkAcrADvFotM9hGFDwLQNbN0jp1BT5hF7IgB+34RjXGtMZ0+GZSeqhk8fqMvkKGVoIVVXD2GsFn1E3YElvv+zCzS8GZyoNY8sarwzX+dsPXitWLzsiAldKhlV2BiWkQSPxxS4V4PzGZopXWsyrUGsACYn11YWLxDjjVv93vyVkjvQh5OtWNB1Yszmsg5iZgo/U9LfjhhpZrys5ladQkIqlDqW/OkQQLzqaMLd1pVqbEkLXUKAb6edeU7CR1xd8U5krm1YSCJIJImRzKZHWYOOqcVKVd7/hf7Mvy7hXgY1V8wIMeQwOhtgpUCdiRyx7keuAnFWFSo4Ecw1gD6sLp0+p0ge8YL+H3Y5ui4cfnqLhogNqK1KkKD+0sYDcZAWpQZTc6wVvKwYGo9zvHTbEwVZP29/wADlvACINQ9QBf8MSaCyxfUogC2w/3xbzlAIAAV01EBmLqRDCLz/ucMHh/gYzKUnlG0sVZtoKwSI68pBE746Z5YxjqfBmlfApUKJKTBiSJ6TpBAnvhloZZ3dKclQz1WlpjTA1GOs6Y9Yxb8bZtaoo0MsC1OlrgLETy8xg3PSTHXF7I1R51M2XSgQHS3KfLZmIHUz8sc88rlDXVclafmog8DcSfK5rygNSVj5fsZEH5THzw5fSVVYqtNj9VSQPmIxr4C4XSqebUcAtTrLUBb4hIF/mRPvi99IdNVpmoCupurHoDYDHn5pxllTS32OiKeg5OpWmvloZirLAzJJUWtHLaPecMv0dZEZo5ulOg+SAriNSlWYRPrY/LCpxGlpZmU2Z1YEeocx+GHT6Hp15uFkmAPRZIJx3Z3WFy+hhj/ADJEHHMquSpCtTUMyQFLCR+dJLG0SY5Z3xUHHFzKFkik8c1Pc2+spMW+/fFTx5xAio9INIVrdBAOpbdrx8sV/BagVQdKNqRlOoT9U7dQcZ6E8OuXJanplQS4NTD101uAAygvNiAZA226GehOGfhOeo+RVLAI6tZQogWnWO82HTphS4kjU2K6lhTPuewPtgl4LzY86orUzU8xZUz8MQWU32MfI4wyw1Q1djZOpfUWRkWpZgNAZAyqNRADEBTB7T6+uOm8HylVKNZjCGoT5ZW5UXDBu1xvMWwlZ3hfn52knllTU1B1kyoQsSTJsQsjHR85S1UigUU0EAlSLKBJHpI6euI8XlTjBdWjOEabOd8T4gGr5dAWZqbtJmI5GPKNt2NzgFmwTSmJ0qsmNi0Hf5nBcUadPzXHNq1hfSwiDPacBUz50vSi1Skpv0IVT/KMd+OKpaelGUpNvc0puq0LfGzGfSCAMXuHUddOm8yPMNG5sFlWgnp2wIeiUUk/KPS++DpoeXwz1Ztd/wBpx/0jF5OFXVkRGR+L0mRXnW7WbUzGPLaFUwII6/1thZzeZohy9QF6kwIdgT9h+/EfD2C0UEwShZjcTqYmDfoAPsxEtOn5zvUOmACBEwfX5Ywx4lGTNJy1RsN8A4u4y9ZnOlAwUKnSRygT2AknrGKfC6NXO1loDSyE62b4nEC5LSfUR7YGNVZaS05jV+cIAEnl0iT2CiY9cP30acLFOg1Q2auwhiJK01O8nuZ+7CyqOKMsi5fBWNudRGXOV2oZcaUp6VXRRDi8ibKoB9I2xxrxGajOz5glqvVSRy32a8zcWG2Om+LvFOXydMigvm1wNIdzq09NXYfLHGcxmDUYs8lmOon1OK8DiklqZrnaS0jdluLsvCvJYtpaqQkdFABqAxcglhY+vbBX6MsuoTM5kuy6YpKoElgxBa3W0DCVxRitHL0+ylzH7bkD7kGG+nWehlKNAlV0A1GIiSXuRPWLCfbFZoVjaX/ZmOPeSb6FDi3E/MzWlAFpUw7RqJ1EI3MQes9ffHQfA9IDIZYaz+jBPOy3JJNveccsqIpao6qBNNlMTdnIHf1/DHYOCLlhl6QgpCAadIsQIPTrvjm8WkscYr37sqMlKVnFuIU115oKRGpWETA5jb5aowPqFgEm5BPz2Iv2wTqfpcz7H/3BirS/8L5/yx6UNl77GMi5w3PnL1MrUgfm6jDmmNLG8xewdvsxDxiv+cAFwHYqJkXcEX6zG/tivmf0Tfv/AOXGc9+lp/u5f/2aeBRTlq9+9wvaiEUyWICtUg3ABJAuIFjG87YdMllHymTZUU+dWMmCOVYESCIBA623OGXwb/YW/wAX8Rwm8Z/Sp+4McubJrejovvRtihtYIpLmgdSlkMmYIFjvtaJwycFerSC1KkAGoFDsRCaqdUj0HX7RiPLdfbDBnv8A5dT/AL//APXjHJ4jUtLXoW8KjvYW+jvKhq+ZdGJpsFQneWuS/tMxgN4kTMVqxospikTBPUDYjuYwy/RN+jr/AN6P4cQ+J/7SPZv4cc0np+bqv9Dj+U5ZxAqGUNPM237SE3+8YZPodrs1bMIu5pgtPVQxn3N8B+F/p6X79T8Fwb+ib+2Vv7r+Yx3Zt/DyXvk54bZAL9I60zXmmCN5nqPqn582K3hGqPN1HlSmGd2/VUrE33JOw7nBX6Sf0p9k/ifAbh39hzX95S/hfF4t/DIcleUN5rMflCMwFlOqQDq0sNiSeaJvGKfCc69GorI4DdyOkRB7yP8AVsScG+A/uH+JcU6nwn3H4tjKlvDobX8qY+VKFVKtRWhnqXDUwCQonUZOxOx+Z6Y18P11bJNrYmlrLMSxkyAxSeu8dMQ5H9Nlf3H/AIWwN8N//LH/ALz/AKRjhSuD/b+wntJCvn88C5SnZCxiCepk/iMM3CuEZR1BFIFxctqqamj/ABR8owm0frf3h/iXDV4S/SJ7jHo5bikkzk1bknEaeWSAMuDNudyw27fLrgbl6D5qqmXZ+W50oNtMBVA+eL/ir637x/Bsa/Rp/bh/dVP4cTFfK5FJt7GnFuFrlc0tBaoZyACCQdPmHlBMQCLn/wAuFmuwq5krDHXIsTJYWn7sFPEX9uqf3lPBXhX9vP8Ae1f4BjSDpautGko8xXcI8H8HFmatXbSCISmDMqLSx6W6DE3HeOqsUKJJaIkGAo2gdAMH87/Zj+6cctpf2p/3F/jx5uJvPkk5PaPCOxpYYfLz3IM1lmepA5p5WUEzbUdjcra56EjvganDSZBf7OgFt8GeFf2pv3W/ngZmf+sY9rG3x6I4JbskRTWzFOmqyAFUiAZCC++3XDJ4t8ujRUFeapIjUDyqQV2uo7d8R/R5/aG9/wCuKv0lfpl9h/DjmlPV4iOPokaR/K2D+EZqEZgJ0x85NvwP2Y7Jw3PE0aZemytoWQCCNhce++OEZDZ/ZPxOO31fq/uJ/AuMPxCKte+wsPJ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1511" name="AutoShape 4" descr="data:image/jpeg;base64,/9j/4AAQSkZJRgABAQAAAQABAAD/2wCEAAkGBxMTEhQUExQVFRUXGB0XGBcXFxccHBgcGRkbHBwYHBoaHCggGBwlIB0cIjEhJikrLi4uHyAzODMsNygtLisBCgoKDg0OGxAQGzQkICY1LC8vLCwsLCwsLCwsLCwsLCwsLCwsLCwsLCwsLCwsLCwsLCwsLCwsLCwsLCwsLCwsLP/AABEIAMkA+wMBIgACEQEDEQH/xAAbAAACAgMBAAAAAAAAAAAAAAAFBgMEAQIHAP/EAEoQAAIBAgQEBAIFCQYEBAcBAAECEQMhAAQSMQUiQVEGE2FxMoEHQpGhsRQjM1JicrLB0TRzgtLw8ReTwuFDkqKzFjVTY4PD4iT/xAAZAQADAQEBAAAAAAAAAAAAAAAAAQIDBAX/xAAwEQACAgEDAgQEBgIDAAAAAAAAAQIRAxIhMUFRBBNh8BQicaEFMlKBscGR0SNC8f/aAAwDAQACEQMRAD8AfVGJVGNVxIoxpZBsBjcDHkxuMS2FGIx4tjbGMKyqNFbG5fGMZGFYUYFU9sbasexmcFgZAxupxHOMhsIZNrxjXiKcan3wAWA2PasQhsZ1YAJC2PasRE4wTgAl1YxqxHOMasAEmrGC2NNWMasMDbVj2rGhbGNWGI3LYxqxGWxgtgFZJqxicRzj04YWSE4jJxjGrYYjBOI5xs2NIwwJQMbgYjBxsGxnZRIMba8QlsY1YQE+rHpxBrxsHwASzjM4h149rwATasYD4h149qwAWJxjViDXjGs4QFjVj2rEAbGdeGBNqxhmxFrxrqwASzjOrEWrHtWACXVjGrEWrGC2ACXVjBOI9WMasMRLOPE4i1Y9qwAS6sY1YiJxgtgAl1YxqxEWxicMCYtjGrEWrGNWACQnGs401Y1nDA3DY21YiBx7ViQJdWPasRaseL4QEurHtWItWMB8AWS6sZ1YHV+LUUbQ9RFa1iwBvtjK8WoESK1Pr9dem/XC1IVhDVjGrAGj4syjMR5oEGJMgH2OLmY41l0EtVpi8fEO8dNh64WpDsJasZ1YGcP4zQrFlpVFcruAfv8AUeuLFTOIolnUDuWGHYFvVj2rA2rxmgoJNanA35hb7MD6/i/KqY8zV6qCQPniXNLlhYxaseDYCDxNldSp5y6muP8AudhivW8ZZNW0mr8wrEfbGHqQWMmrGC2F8eLsnLL5wkehv7WviKt40yirOsm8QFM+94wakFjJqxnVhJH0g0if0bR6svytjOY8f0hGmk7d5IEfjheZHuFjpqx7VhKf6QaN4pOR0OpRP32wNrfSOxB00Qp6aiTF+sRODWgOj6sYLY5X/wAQszvFLbYqb+vxYG5jxtnS0iqQBeAqb9vh29MGsDsurGNWOK1PFubLajXf2ER32Avjev42zhKkViItZVg+pEQTg1+gUzsi1gSQCCQYMHY9j2xnVjia+Kc0skV2Go6jAFydyTGM5TxdnA1q7nqdWk/cwt8sGv0Dc7Xqxgvjj1LxnnB/4pO+6od/8OK9Xj9eo0vULGPa20QIAwPJXQNztC1ARYyPTHtWOTcL8Z5ijy6VcbAGQB7Rgs3j6pP6JP8A1f1wealyIqZr6R6xkIiLO0gkj7wD9mB1Dx3mwxbzAQTJVgCPYdR8sX6fgEWJrGbbKOvvidfAdIKR5jm8kyOo76dscfxmFdf5NvIkCeJeOs1VJVWFNTAhBf1ht8BszxSqw0mo7AGeYmxI/HDvR8B5YXmpPv8A6jFil4KyYPwsTbdmv99sS/HYfUfkSEVfEeYVdPmvpO41HtHuMa0PENdF0rXqKg2AYwJ/ljpCeFMkB+iU9p/oemJ6XA8ootRSRvyj+mIf4hj6Jj+HZyfMcQLkszFjtJ3PvjRWY9D3x2qjw2iBamg+z37Ysfk9MAWXeLd+334zf4hHpEr4f1OHlah2puetlb+mJkyOYY2o1TPam32bY7WhAF46kfL5Y8riLbxP44T/ABHtH7j+HXc5JQ4LnNUrRqq3ccv8xi9V8N52oFBpbd2Ufbe5x1MVknaffv2v/rfGi1lkSO59oP8AtjOXj5vovuPyInLqfgbOfqUx7v3+RxN/8DZwiJpj/Gf8uOmHMKCZ2H4+keuNfyyBME9h9x+zEvx2V9h+TA5xT8AZr9ajv+s3+XFg/R3mDINSlfrzH/px0ClmAQWER/O4E/P8RiVK3TcjsO8EEfbGJ+Nyv/wflQEBfo4rW/PUhbfQxONl+jSqbPmUP/4z/nth6bNHV7SSf9DGxrzsZmPsv/TB8Zl7/ZD8rH2Eul9GcjmzB+VLt7ucTf8ADSnscxUib8i/1w4PXuIbffsI6Y1rZgxv33jp9aR6kYXxeXv/AAGiHYVh9HmXA/TVj7aP8uPU/o6yvWpXsf1kv/6MNFKoSZHsJ6z/AD2xVq50THMYMm/SYHuML4jL3DTDsA/+HWTiNdcx+2n+TE3/AA6yPer/AMz+ijBXNcQAJE3B+4RJ+0xjNPMhuYHlURM7mJn1v098HxGb9TCo9gR/w4yPet/zP/5xqPo94eN/O/5n/bDBRaNROwv67SI+zEb02LGDsYF7cq3n5m+D4jN+oVR7AQfR/wAOjaofeo2Mr4H4cD8Dz/eP/I+mDXlPpBNpEyBMCRE+pF/ljLZcECSSbiw3Mjm+WwGDz8v6mFLsAm8E8Nn9HUn+9qf1xJ/8HcPm9J/+ZU9f2sFhRJa2wBk92gEfbP3Yt09BXULGAxmPXf1M4HnyfqY9K7C+fCPDxcUW6/8AiVP82MHwpw4b0Xn+8qf5sMNJpFukye3X8BjNSjWJJU8vT+uDzsnd/wCQ0rsBqaqbzF4+Z2/ljXVAmApUXB6mBb5YiyNHSnmm95BMxNwB9pEjFXzWqO079juRC9fbGVD1BX8oQrtexjuOvv1+/Ef5SGYcu957mSI/2wK4lVKlWW8G/oWSw9Lj78ZQw2sSVTSQN7qrlvtMYrQTrYUfNINRtuQfS8g+nXHjn1FgJLKT7CF67fWnAanUJXm5dRS0CRqI3v3b7jjZ0ZaRAjkRjY9AWie1lUYflic2F/yyV0kEg3Eb/ER89vuxGc6WM/CFgbdTM/P+mKVPMEqpQdAD6DSTPtqnFmllCq6GMkFesnt2sSD9rYWlINT5Nfy8Fj7W9ATEdryPtxKasqIBEarG9wAQI+w4rcOpKTJtpWWiZmFi82uvvtiOqx8ssJlJQe+lCSf2jI+zFaUTboJeYAoG+q5PqQwH3A40ObIUaPqgSbWmwHcbzP7OAOf4iVLKANIA3+swUgkX2vFvfri1QUGmtMmGJ5gJsxQkj8fsweXSthr3CHmSF+IdWJNzJ0i3S89tjix+UQSDPOCSb2Bv8jAA+WKGZENpBJYAMQRBk84FtrficWPJfWaemSFQNPdnEz7hT9+DSg3J69YLpAsJViOn1j06xzfPGy8QlqhQfDpCiItJAPrMEjvbFQidbMBpd1VTPT84oUDpEJiQUXhR9Y85BNyBqn2gTHv7YlpIq2W+HFmFQN1nboSFtPcSY9hiR68+ZCxp5bCQWIJA9hv2B98VssHARkFjV+EdVNN5gCx3EdtOL2rVQYKedRIOx5gQG/rM7YXBSTYMyhDVCqi4JXrudUm3YKMT1jU0+7QYB+G5t/rti7TRENR0EwxW1zJBF43m1/fbGaiinBLHlps52sVAB9vWMD54BR2K60iGSHgaQWU3Mnf2ktOIq2VqaW0xqMQpN5m7Ge1o9sTJXZgXVfjAIBWImAkzcHf7Vxeo0/KSqW52YpTUx0ACk+m8we+BchSoE5jhXmVSskCArG0xEk+5OJKfDiNIDcoYsJ62MGZvucTV8xpIsAajCfYGAPaTP2YyzMUVyVABKzJgkvH3C/8Avg1PgWlHvMKqG2JBWO2jlMHtyn7cbOo5RtcE9IJDs3sIH3Y1zRNSpqPwK+gD9nyySf8AXfElKpqQahOrmJ6X0gW7T/PCexSIMsxKsCRLMRMk6VT194Xvvi5mWNOm2nmdiFB9dIk+lp956RgbRy9SlFBWLsxesCYFhYSZ/W5/sGLXF8wyOmgSqMqEnoXJuJ9gLdDiq3tAtinXzGnWZhL32+GxHzJj5YuZSjyGqxGwt6katI+RifQYGLkGqMzsw0NOn9UadZBgepWe+DYzCoaSgkkEU6awTLGxciYgT9vthqKuhIt1siUS92NydohW69+bFygzBR7fjvivXzizIPXT8UzzaQQJIUSYn2xJSaFA0tsPqt29sG1lUInElNOj5SsYQ8xjl1WOm3rAn0nFijTK1zKXNNo3MFVbTboTb7sRVMuGoXG6sWNhqYs1x7Ge1hOJMpmWLUXX64HxWLNEuZnbZfkO2C9hJbkQoTDpIUHziNt0pkG97npiRaAUBV3YaJ66TQJB3nrjPEab0wk9UIMkAbvpEei2+V8as6DMP+uqMD6BEIHUg7R9ntgtsVJEOeohqqEtCz6X8okke5k/6GNnyo81yBbSFaT8RgjTH7TED5nEOfTzUpATNSqwDdiTAgz1tbeJn1L18yEpawwLksyifiIJRTC7QF1T3Aw7dUTSZQ4JlCSwcMKagK5A2KwpBt6m89TjDqxzFQkWUsXE7ETp22HKmC1Ooq5KmJGlzz7b1OpkXJJsB0GAdQlq9SGYK6IjTIE61Z2FrALP2HDTtsGqSCNDIOoSknxNqZrm5UBlSZiwYH3I7Yh4pVFJkBI06mXeZ8oDU8nqSCB88GshmeQ1TpF6hBckBTUbQs7kWG0bRvhJ8c5hpQKQUp0ZLLCy71JkLYgXgfjOKxw1MUtokeWyRr0qekiadaoGDG7ryEsOkAHb3we4XQFVLLplwST0WRzD3hhbFLgmZY0syo1FhBSRvKEA7cwLUtxPXtgvwmvqGYQMAKROpukGNz0Miw/b+WHlb3QoJOilkH1ZhnLSKrM2k/qqvl6ZHSWXb09MGc2Fpu9Q3ZgzNfYBORZv3BkdzgT4cy+olnjUCRe+lDWkj0ACT8hjHEM8azSsjUWYruNIED/Xp74zkrZSZOygolM6RJc9IAGu8doYH5YtZisBTdx9amgEm4UwAZje7E4AcMr2Z2nSFImes3A9dKn/AFGCrKTlxsGcUlBJtpQB/UwSW9TAwSi0xWZr5tlWkaQJqAwsKbkkKRH1pYssW+7BlkFIU6BUFqktVYWC69RKgx8K7zN4+yPw3SZaXmsrFiw8kDSYpsw5pNrnVHU9JnFHLGa2nUOVWL82s2WbNEExG0RcYl8UXHuws9QFmpjd2bY972HW8fIC++Kb5rV5oA1WYC5iYkifUG59JxU4fmCa1JVIIVTJIvyrJjqQScQ8VTyly0H43mo1xLESQO5ltj2xNXsVdBHJcQBpo6iAtEMZIuwbSFvH1pPyGN6maAqIJgErAPWep7T8X+2KvhqDToqQNnZo/Vpl9INz9Yk/LAPO8VXzdDDmBbeLShb2PbD0tvYTaity7mNVTM00DaQpbfYkEqBPZQsz+z64t8TZSGpryqqqoEyRLBmJi2oyCSYvjOQy+urUK6uYmnMWCs0O1t4C/f64rcdzKPUrCkAwTmsAb6woO8GIA6+l8V0olbOwnRKnUSD5S021DYsWPpvseuxGKOVzYGxWAi+ygC/tiXiGc8mjSUlWYxIsOb4Sb9BBG3zvdXzLMVbRYkPNrQW5V7QDA9sNR1Duh34fV5UqOQWSmWP7pEgAAT+rvgaagrUGIuS4qbHmNyJMCdo9MR8AJbJ+a/MzkbkWEMPi6SL97kYteHXUKadMQEdU6GxiTJtO49gO0YTVNrsCdo3YMjU0/VmT9UtLM29wJ0i46DHuB0lqOlcjmXzD3EDYixsIIna8jfFvMhVDKQCzDSSSsxDCAY6yZ+fa8VasKVPSg1WFMARcnpABG5iJnt6xq39SuEXmpComjmEG5jqIJJbe56em2LOYyMsSVPyCn72M/bgeqjUtPXqdp02YfDAmB+1MHsDGNc7nAXaEZvWGvb3FsF1yUKHEqhWhqUzNVjeDbzVF7TF+vpi1+UFUp1ABpVtAaCRpUB9hdWYW+eAVOp5mRe3PTdWI6m25Bv8AVHzwW4ZV1ZWgjq5EsDpiSSS6COuwHTG84UvozKLC3E0JooxP/h6QTou0hpJ1fce7b4CCrrzFZwQxalWuYt+dUCN+h77feVQedlat1LKxaF6SAYGq8AmLDocL/h/Iu1DNNqh20UUiJ+FdXyuN/wBXEwSpt+7Cb6IO8Oyx0ZZhJPxxESzoYA9iImN53xS4kdD0ACYRAzFhyglzaTt8RHrB9MHOFoJqOCAAwgFpICrU0szAXF1sptpO5wofSCC1WgifCQpN41EKGmPcnfbBi+fJTFP5YjllaA8gqun82FddVhqJc2Pf4BB6YD5YMfPqjVp8unVC/qeYGJt0P8iNzgxkm50UnSHR10ga7LeT6RfV3HbEPAMwr5nMU2FqtOCFBBhQN1N45SPSfXEwfJckTNmg6ZYcoL83MNTRqiYPKIktqJ6Wk4W/FOXRadZxBFV6aWIkhSx/WlrBNl79sHOO8SFMswN6ahEAXSFIpmzGJYw1lFhBPUYVstkWq0MvTBYEqzraNQDBR13ZCTJ7DGuJNO+nv/RnN38oVyVAgl1QSEo04UnmJWoTF9hJM9AST3wRqOlEpSVQTUc+a+mJY2QmTNiGgQLGZnEZpvlqBTkeroQ1EJeFGhkKDQLXuSSOgv1CcBz9aprLmQjtUmBEWGkDazMYPTAk5XLoL8v1GChSFOkHBI1gqBHaS5k9yxtHQDpgfw+uz5d6+m+rRN/rPUcr96/ZGJa7TlcuIIlXYS1+dqgW3QEhZm+0dcEOCUNOUpJBYl2I07AB4LkbkkAf+YjGb2TvuUlbX0A2RpA5fSraYWpWHLsf0YBvtIY7XGDNHI6/IA1LSRKdWo2m4EFgkHuDp27Yiz2WGg07fnWpUSTckBRe0RzMTcx27YLcTq6ddFabvMl9BKqLrpVmNyAsAabmCPZSn1RenhGMtnWNaGiUoyyEF2SA+jlWybSF+K9zsMLXAMwfyyoFDLq1rzhV1QrwQAdpA27W74O8EyaU8xnQVXdQbxqVQW/DV3nA7L0D5NWtUAGp+SBDEsSNTfsqDA6A+u71JWvoS7e5AG8pygZDyOSNfwiAHa0kgEEWEbd4wUzPm1MmWr0lUpUmmiMTdSGuSvWB94wmcEfTRr1XXmqVhlwYBIUP5lQwReJHvh9yub81KqA6X1ug1RBlzJ/e3vbtbbBnjo3QY3fIsZHNtSpZlzEQSvMDC7G87k/ytgBnaNRzTYrp1kqNp1CJFrk6WUfhhk4vwwLks0VIgFVWB/8AcWelxbEXgDIq1IPULaUYuh6KSoQ9fTt/LGsJKMHMlxcpKI68HqNTZKKJTCpSZpLyTsLx8MknAPPZXTUrVQmoE0jrNhUKrrB6WZ2HpA9MFMhSpRXKI1RrUtR1DUfiM6TyJBg+xxU4lWladMgnTEQwGpkWekQg3ImYgd8c6k6S6s1lFWUOK5XzRTkwiEs1WYWEUAdOaSC1pNpMA4VK+cXSSgYprGlzuVJAMiZ6g9djttiPiXF61WrXllFBNNMRMkvAAHeAWnbrGNKHD6vlU6iS5LMkGGEiGMA7gbW694x2Qx6V8xhJt8DfXzJbJCilPTNFSN4klRsd7Ge9rTibheQTLq6o5YtWXosqFiFEn3M7icRcOqMKdIzoY0eUwSQR23m+nr2AAxczcCd4Vxq5FBJ2mGNhAG18cbk+PU2irplGiWNTN+ZemxtIAGldQBDdRNo7j9rFnK1AzgAiKUMz3ABUBdtrwenzMWD8Azfm1qqKCAbLB2tzEE/B8V7Hc+hwUrcIiiKFNhrquA1QtEj4mIWTsL3GKkldP0FHf7l/JZ1XptXDLLgpTB1iEQwWBMQJEajG0+mA/wCVx/8AWH7ioV+RZZ+3BPi+YVKDsAfLSAo1q0KBtp+ETYyZN+mFjNZ4I5UAW3h7Sbt984Iq36D3eyFvwtmT5opc2kypH7OqFNtyJOHriqqy01pABErpBg3GqQ0drzfefTATgdFWNSqECAsoXQFETtqO5aSSb9rYk4dL5nMaQVg0SB9az1CCek3uD6Y3ztSlqXT3/ZGNUqZcbNNQqOmmVEhF5SWDMTqkgzJfre14g4n4Jk2p00gS5qVHsszoNQBtN7G23fbAnjDEaqlORVYlFVWLMxIAG0y0k7ReBfDJnqgpqzMoDFFDiPhOkMV3sZBEE9ffHPJPR9Rr8xHwzMahmNBYQ6UwOWdQJmwJVfhsegPWCcAvFOUOYqKqMCdKjVsY8vUC0deUj/RxF4bovToZh2BioyQrGBApuYPUklxyDfUB3wQ4kzU8zTKggaqSgaRA5lWAw3MTfuDjTToyfL72QPeO5a4rmzRzWX2ZaaIDosYMgz6x/PHsnTanxai+txqGljYydLCDG4t909JxH4j1PmK6rpXTTDErcmCPxJ9euNKWZQV6TKoOzkgGdYEGbDofT+sQdK/qXIm8YZIhyXYVQGDEAGSNNkiYEjtcknAXw7nmavqdhrVXKrYKgK6aaC0zLqflh48aUWemtQeWYH1TAJJAXUYuoOox6fZz3w9RjN1ngFWpVHEzAECbqNpMQI7Y2xu4ST7GUlumH/ymq9CvUJc035aQJJNi5qsCVURdJNtiOmN6WTFClWowxqJRUt9W7EaiJ3EwP8ON+G1vPzlVCPLRadNUG0UySxP6oYwL7zB6YrZ1Zr12Og+dTJBLyAysGAB6wpB+WMpdvoyqCeYyxeiFHRaelQoks3w3PU/Yon9bB0RRoIWBApkaiIltLBtG073jtGAudruKNGoAdLFWCi0BbA2i28Dfa+CaMXoVCRIadCGDIdLsTJk3PXvjFyfXuaRSIxl0enQqsWBp1fNZQYjk1KCBuBAPeB8sC+K5j87RJDh9S1zJkiGRLqIVJUgiRq79MXMhlappZh3Ryh0rTAYc8KQRay0xN/Wb9k3NZnzs1VTkDan+H4SRSJULO4MDc3PuMb48Um7fYiUkkPqZN9WaKfHUqgLa4JRQWPtf7D1wt+N8x+bp0FeqKSlVDEaQ+m6v2eWJn8OuG/NV/JUEWYBZhoALQKjEmQsAQN+m5OOZ8OpnN1qKwS1ary3JCqCLktdgqLNz8sHh43K+xOR0qDfh7hapljVrDmOtqQFtTF0lvYgJE7DV3xc4RxBGzBpZeKg8t0ZwAFqPOo83STqaR1P20fpJz6ECjyeUAGKKTLBVEKzD6sj4RfbApOHPlqmVqVKvlswGkUwRH5wqwVdvhIuT16400eZFyb5uib0tIYuO1NOUzSoCqIJDOPi0reD1gjFjw/pyuRfU2mppFQoYkGoshO8iY95wQqU0/OPUbVRpo2nUAGdtzItsbG2F3idQVatGmqP+fYBna7SIkoltIAn3xzQdx0HTS1ahl4blWpZVFedbHzHpkrLsQWAkkBRI27CN8AeK5tDlKWaaQ75dgCLGGZdUAWA5UA7CReTg1n2paKqq8KxK6tXM0AgU01fvQT21YWfGCihkMuqwyAlGZR6MWax0ySCOh+eNsVS46syyOgRlsksU1Un/AP0ZhHcmYKaFJEwLTri8xEThi8O1qRy1Py0gJVrIJE6iGKltVtNjAmMCPDtTzTTCp+ioO4OxW7AbG9ifaOsiDXBuFNrzi01t+VVGAW0yiMC07ASb9ZPbF5W6afvoRjXDJ1FOKQWQosDMEX0kkgbkwd/reoipxPOjyK0TDVuTlkWQE3O++/cG+2LnFjTRqSqR+bYJubtUlnW4J3bACvUWpmKNJ7oAxa45pBJltjsLfLGEIqzRukXOE5HyaIqkDza0BZCEBWPTUbFvYgBRtOL6ZgoELkKCr69IAAkkGS37IgXi/XbAjiHEfMzNJEIgMTNPTHL0kA2sIBmwEYg8V5ljTpimVDnT8IMss9DsQN7dMaOLlNJ9SVSTLtPOtmC5dpSk/mhSwBUBJVbCGnSoiIse+BeUoakDPWCM1ysNaT6WvviDglCpUSrccwOsrDciqZ1e/wBtxjR1E87VkbqsHl9L42UabSIjK1uFOH+WGq03Ymn5utQqkKxUHTcSbNokewxX4VmgmaqU9i42LQGanU1CT1MScNGdpLOVmpr82vqKwVkEJqkbQSNQBtzYHcJ4VqzlWsaRZaQdKQiA76S/KDEqJuT+sMYxkmnfYtrcsZKmcqjVmDEgBtKSEoK1OdWoyA5mCdyNrnGOBZ2m1F61YoQrB1LkjVFzKxNT4rCJJF9sLnHMx+UVFBDqID1ZfVLABLkcqzYQO6mbjEmaes+TAp6xTV/LYAiC7RYafiGw3NyNsU4WkmVaVvsX89mnNJXLIT5rNq5pIckiDfQNJ7ExPXE1R9eYkNKl6bEmDZWbYbBd7C5idpwFo1Gq5eA2k3SoAHGkpr0sf8Jk7/D6Y8HanUyur4hSpjmkF7CFIj19MDxf53M1KyxxbNCnny2lRzhYEsCSumYsTM27YlymXZarIW2I0lzuFibWA1CIHt3xQ4k4etVddBQ1EjTMSIg3uLE7dcWeNDQKOpj5mnUQfVxpHey6QAMJrZL0KvkdaKrmcoAtPlUVbgiNS8oJvaZuOs4UuF0jTq1SNXmOKtMKZsNAYty7TpEAdjhv4L5aUvJBLGkgqN5YtqJZtJPVpv8A4fWMKfGx+dOiIIUkyQQCzK3UQN56mQPTGeN3cRy4st+G80rJUrGTpowYUkGJVaek/EdTseo22vj2WQNWpkmVpeaarFeVUWkoUDoHJsYjCzw3iDilWpm51Ai55hqWbi0SAT9mGXOZ9lFeS6rUMyWVTqRjAAIstjcCSQ20Ti5wcZNe/e5MHcbZ7xBxDzkBDlWDyugEKikjTYgaztFh16CcOPgmiXydNqukB9TG47RY/VsDb0OEDh/BHzFRKSg66iioGJI0qYmoBJk2beRf1GHivTWhQo5KlSVKaBl1MA4sGkgEyZM3I3tiowgoWx7t7ALxH4lSrWWgHLUwCh0qUAJMDf4gB8o+3C/4Y4ScxxJiwK00UVHi3wG32kR7TiLj2XK1xAIDKWAEE6Ukdz0X7MOngmmUy1asqlnZyqgxew3J+qCb+xw/Mpal1Q3G19AX4hzjvUCroLlgij4mUEk1GEfCbSWPqBscEfDvDqGVTMOut2pDyVIUSW0y2krYTYReNNzvgBRqoRVrMyhVlFuyqzBVBMbu0MYPXUel8MPFlOXyVGg1ZafKHYJOuozEs6gD6sk3nY4yVpV7sTp7iL4qopVqks2lRMIisbLIIJN5Zj8XucHKPB34hl8qP0cFy7CCqoGbU37xI+H22xmllSYpoi+ZURmIvqZmA0C5sE1zvvfBpRTy1ChRos7HyqjVGSGLNADTO3NO+NHkWlVynt90QoNvcv1cxUBQI9OmpoqqzDvHV9N4t9ZusYF8OpU/ytaoJ10gdIc89TUshtPQAavW4xfzOTFKmTJpuKYDaRMWjQbcxFzNr4V+Ba2zDuXIklRUbdtK2WO0gScc0LbfodSqg7xDiGhHZyRFJ4VTIGowqqbgudiZMc3bCFX4zUalQQqrKtRhzA3EatJGzXf3EeuGHj+YGlVQFB5LQXADRJ/OGOpPb9bCjRVTYlwquNURMuo2v3gScdnhoqtzmzunsPP0euPKqugBLuqAkAQBGpT7STPbBrNZ3Q0IVJEPUJMySSxk9otb0HXAHLJ+SUKYQHlpmsQ4LGSJ0nTbYiegAxZyNQtlg9RlZq0v6BF5VEdRJYiN5jHNkblJy6WawqMUuoPzmcUpSqVBruKzXY81QzNo79biOkYG8JoVczmanlag2iJsumSsyRYREyL2HfBDxCG8oHT8bqiAgktpBgKDtBJERHadyZzOjK5JOTTV8vTUJJszRq9zb7saRdL1ZDWqVHPK+eVajUkCyh0aryT1PYg+388Ws1njU8tB9RNTRJJAHXUDbkFxgfxPKt5gqUyssQpRPrWt+8Zx0DhvhM5YCtXdVGhAFNtIUXLt9VRe3djjryaIpS6mUPmbSKXgvgldqDPW8wFiEXUG1BT8RW8m1o2sTi1n6XDlqMpoVmIN2PmyT1J5hv7YseIOJlKPma0diOQ09d5H1TIWyxDdRhPpZVnGpkqEtLT5tNbMZFmaRYjfHPFubcpOjR/LslY1ZTNmoOGzBu+pQLjRKl2b9QC/pj3innqUqPltqePKPmqAqFBrdlG8wxvHzxjw/WNTJ0xys6M1NleKelNR13bYBYvgNkqQbPNoROSixUK5OkAaQSzDmMG/vjNJW/Sy7McQpPQypVA4VmAY8oTmMqDPxETPX5RjT8rK8MD6RKVZEvchfTpcxaepxR8XcULsoaJSnrMKNMsAQQ319xEYqJxAvkFohVaoKrAAKdYBBv7TPsB6Y2hjk4JtbtoznJXSNsvmgZqwqpUEuSBZrG8es+43x7iucWogbUQy6bR9ZQAes/8AfGaHAc0isWRIcXBcTYmCsAgHpc7E4EvVdXIdYIi223p17Tjp0Ru10MNQ0LS8xKAOgqdKsxC6mZ2BgGdRIYkG31hM9N81lfyjiaICFVJqOxOvlQzzdJnSseowH4Sj/lGUsPL8wa1YgD4yRIBk7nvhm4MwD5yuXCltGWR1SPjaXhZHMPzZvv8APHNO4O/R/d0bRdoj4Nxhm4iC1V9NWkysIIVGZiyrB3HTUP1vfGPFIRtTBg4FIkEDeHUTExNiZ98CMxnoqVHpsVcugVhdgzMLarnUSDJFp9MGfE+SqpWC1ACXoaTFuaJLRB6iduuJcalFrbYE7i0LfCaBcVWUzpppqAvvEQD6rf1wUDHMlkUBJO4MnnLEsxHQBY09N+uK/hLKmlTzJlWkJIBMjmtzRA6+/YYL+B+FO2YLAVClNmLKdJkBJCkExfWT7xe+NcjTnJrpwKP5aHPKvSoUquakJUICIq8xppIAAUkTJDNHt1wM4gVp18mAWapUdnOuIbWh52sJgCwjacDvF2X8t6jUmKLUlSACpAaOYajLA3uBFsDPEPFnZ0rM5qeVzKLASBqYT7grMbRjnjHVSXqbSagrI/Gh05mnM6iCrLeKcyECxawUW6zhu4IPL4YpDwJdiSLuCSdIv6SfnhK43VqVKeUbUoVnNQqTJBJiJJJICwJ9sN/iSutHIU1qWdVBTTMRIK27n8A2JknohHqKLtsqZfJB6lLKwj01inUIWWkhnYajZZm0XsBPffxFWNXMUqdOmUptpL1CCG8pY1qur4VgRI3Ptiv4Xz7+fUFWoFIUlTKxJLEjlsLmCJPwzNsbcNBcmqKrFqjeUrsGiHnUFQm4UwPkdsS7i9+n9krcM8HFiwSoWqlgAWBJhSFYTECLD54GcXfMnyctrp6hoDilE652dhuesC2C3FMxSkMRUY0fzaU11AOzDSsv0B3je+IOGcK8omuY00wRStHNGlqpP1oMj1xEJdTSS2o94h4uDKqwBAIerpsXXRq6egwo8ORUbWxZgTqJ07i8sB/L1wx5+otBGDOKqtIYgSTUaJHYLefcqMAaGYQqzqy03BRtJGo6XSx3iBt8sVj3sG6aQNzwrVCABqpjlQBSCLjUCLkhe+2/bFzwxw7zHJA5WcOk9VWAz3MWAH2+mDlTgQ/LMq4LIopwUPLPlm509GZRPzOM5SreuUYShNOmAvQyze1o9ovvjWeZRhUSFG5WyjxzLtmqj0QhBfSmrVGmmDzEzZRAtP2YoUeLhM3Ty6kNSoUDRBDNp5Ap8wg77AXH1vQYmqcTCUWRAVqVS5JkTGmRcmT0W1r+uJPCPhdgtNHOl6xapUtdaYHIAexAB/xYcEo42pft9e4pu5bDPw6jSZhmHZZpEaSQY2gsQewFjuMI/jzjLtUSagKswbQDcgE3iLD1OGfj2dWgq0UUlBIAEltLTB1T7b4DZbw5SfMB6jM6pDFADpTVp67mYET7xheHS1a5cLgvI6VLljB4N4NQy9B8xUBBKEhWiaYY2/xQMVPEVf8ALHWnTaoKHxVKhIHmgX03IhSYAwd45xKmoqMtFqqKVVYaEkCYaDLe18JWZ4x5etiwRqr6Vh3EHrAUE2LTuOmHHVKWrl9CXUFpRV49n9WbWkXVkRSI1Erss7xMC3L269d6mdkkkGZPp17RbAjLEhK2ZA/Nq4pGoLk6mVgqlrHufltgZnM62toYLeIntY7mcdHkXSXQxbfI38Lzqvl6agIC5IA+J9dR9LRO0qDfoIi5xikQM3UOiT5NSFRo8uFUwepaDDerYA5hTRypVAylXDB2s55blZ+GSp/2wz8MoqWKASKqF1ggHSqrpGqPiJ1ahebncYzyQUbl03LhO6RR4fl6VZa4f46dNFBAB0iBoAHvN9z3wv5TOnKKxPOSwCg7bSC3W17dTGD3h9zTqZl1QM4SiwB2GkiJE3u037DClxhYdhNhUYaj1jrH+I46MO8nF8bGc1smWqfiXNu6B67aNYsNKgLqvIC9ut8a1s8xdqdVg0NGqIjfqu4t2nANMyyMJ+qZkel7HFvjFSKzsCTqAYSQdwOvzN8dLgtXBnewf8MZj89l2BLHzNOpgSQHhSCPnE/PDMc/5OXEmoDrr1WUEcxgKB5gPKI+sL9Bc45rw/NsrKwJBBMEbzA/nhh4o2ug6hz5aVXQKDYCQ5J6tdgesSe2OXNguavguMqTLvgvLmrmZAGhay1GH7Ktqt7EjD3ncpVzObqlbqitzHYSLDC39DfD9TV3aCEZbz0MhrdojDd4orvlKNdkBPmAkAdOgk45fEv/AJaX0/yb40lCzmvCsw6JmNP1VIYgdn2PSNx7DDn4OZFTOZuk9O6ohEMBBBJ32ue31ThB8PrNCsxAOpgACTY2mwO3NbDL4X4hRTh9SidQq6w5E/HTIBgbgb/fjbNGtTXO39EY3xZU42fKc6awrOqg1ACWQfqiT8UC1oAgDriThFakdKO0kurtQ8otIdFJv1EHb0wKTOCvVPLFzSX4mnTYQwEEAHYj3wQz3D1NWULJVIAlWgEKBB9DYEeoGJlGtpbMtOTbaLa8JmpSZEikmYcFahjSpUMVuCTEWB6wMH/pLzDpQ0QuhT+bJgyFIkxv1Av0LYCUa8vo+KoHVtTVW+QOsQSYN/bE/iqk1XImqGJqI5GncnTuLWYQOm5vjGLfmRUvdjpU2gLk+Jh6hAo6h5bGQp30lgSAIAuTh54Jl20U05eSkakREGrPKANgvff1xyvgr6qppaiskIDNgrkLEdd5x1jg2Yhq7EU1qQyJpHMwBEkjosz/AN8Pxq0uiMTKtKg1WrRpM6lEYeYqagqnmJBI+J4EFtuaMaeL+NUisSNNMtMsQAQNpHMxuIA6k+4IVM/ToZdVUprkMQiwNRkbTMLpmJJOOW8ezYqPpEAODJKr1G4jYyDbEYMXmNLoaTlpV9SfNcZNR6QNmqJSqOQAASFLNbrJ0mfTBDhtXVl2ULTNqcu0BhAPcfCImPfvhWZS7qwcN5dNVJ5uiaYmNsEsks1Xao0RSJ0gwHKxFxbeMd08Ua2OdTd2dE4Pn0ag7hnqKtZ0puYl5Ek2uBJbfocAOMZ4eToDmXLM0QqqWNyWHSBbviTgFBaWSZKZ0u1IVX+LUQ5BCtI+LSOnb7Vfi+ZmKRGxY6WFgtoEgzIJ2iAMckMMZZXXRm2uoWbeH8n5+bQTGobTYIl2JY9Y+8jHWM7UajSYaNUEE6WGoJywsnb5YUvo6yCojuySI63sVuR6SVt/tiPxhnDrDOWpG6BZB1kKSCb6RFiCfQYXiH5uXy10Fh2TkyhW49TfOeTTo3d5gkn5A9drdLnD3kOGVaShFX84WDVahso6wx/VXbbCV9HXAVAPEMwzagCtIEWBJINT1EWHz9MW/pB8QU6amlTao1RzqYmVSOkKNxi8kE5rFj/cqO95GMPFOItVyGeqmpqADKjUrAaDBA9zu2ObZDh1MpT86qxAkqt5LMb6VEsSSd5A74avC9FavB8w1UBxzkAcrADvFotM9hGFDwLQNbN0jp1BT5hF7IgB+34RjXGtMZ0+GZSeqhk8fqMvkKGVoIVVXD2GsFn1E3YElvv+zCzS8GZyoNY8sarwzX+dsPXitWLzsiAldKhlV2BiWkQSPxxS4V4PzGZopXWsyrUGsACYn11YWLxDjjVv93vyVkjvQh5OtWNB1Yszmsg5iZgo/U9LfjhhpZrys5ladQkIqlDqW/OkQQLzqaMLd1pVqbEkLXUKAb6edeU7CR1xd8U5krm1YSCJIJImRzKZHWYOOqcVKVd7/hf7Mvy7hXgY1V8wIMeQwOhtgpUCdiRyx7keuAnFWFSo4Ecw1gD6sLp0+p0ge8YL+H3Y5ui4cfnqLhogNqK1KkKD+0sYDcZAWpQZTc6wVvKwYGo9zvHTbEwVZP29/wADlvACINQ9QBf8MSaCyxfUogC2w/3xbzlAIAAV01EBmLqRDCLz/ucMHh/gYzKUnlG0sVZtoKwSI68pBE746Z5YxjqfBmlfApUKJKTBiSJ6TpBAnvhloZZ3dKclQz1WlpjTA1GOs6Y9Yxb8bZtaoo0MsC1OlrgLETy8xg3PSTHXF7I1R51M2XSgQHS3KfLZmIHUz8sc88rlDXVclafmog8DcSfK5rygNSVj5fsZEH5THzw5fSVVYqtNj9VSQPmIxr4C4XSqebUcAtTrLUBb4hIF/mRPvi99IdNVpmoCupurHoDYDHn5pxllTS32OiKeg5OpWmvloZirLAzJJUWtHLaPecMv0dZEZo5ulOg+SAriNSlWYRPrY/LCpxGlpZmU2Z1YEeocx+GHT6Hp15uFkmAPRZIJx3Z3WFy+hhj/ADJEHHMquSpCtTUMyQFLCR+dJLG0SY5Z3xUHHFzKFkik8c1Pc2+spMW+/fFTx5xAio9INIVrdBAOpbdrx8sV/BagVQdKNqRlOoT9U7dQcZ6E8OuXJanplQS4NTD101uAAygvNiAZA226GehOGfhOeo+RVLAI6tZQogWnWO82HTphS4kjU2K6lhTPuewPtgl4LzY86orUzU8xZUz8MQWU32MfI4wyw1Q1djZOpfUWRkWpZgNAZAyqNRADEBTB7T6+uOm8HylVKNZjCGoT5ZW5UXDBu1xvMWwlZ3hfn52knllTU1B1kyoQsSTJsQsjHR85S1UigUU0EAlSLKBJHpI6euI8XlTjBdWjOEabOd8T4gGr5dAWZqbtJmI5GPKNt2NzgFmwTSmJ0qsmNi0Hf5nBcUadPzXHNq1hfSwiDPacBUz50vSi1Skpv0IVT/KMd+OKpaelGUpNvc0puq0LfGzGfSCAMXuHUddOm8yPMNG5sFlWgnp2wIeiUUk/KPS++DpoeXwz1Ztd/wBpx/0jF5OFXVkRGR+L0mRXnW7WbUzGPLaFUwII6/1thZzeZohy9QF6kwIdgT9h+/EfD2C0UEwShZjcTqYmDfoAPsxEtOn5zvUOmACBEwfX5Ywx4lGTNJy1RsN8A4u4y9ZnOlAwUKnSRygT2AknrGKfC6NXO1loDSyE62b4nEC5LSfUR7YGNVZaS05jV+cIAEnl0iT2CiY9cP30acLFOg1Q2auwhiJK01O8nuZ+7CyqOKMsi5fBWNudRGXOV2oZcaUp6VXRRDi8ibKoB9I2xxrxGajOz5glqvVSRy32a8zcWG2Om+LvFOXydMigvm1wNIdzq09NXYfLHGcxmDUYs8lmOon1OK8DiklqZrnaS0jdluLsvCvJYtpaqQkdFABqAxcglhY+vbBX6MsuoTM5kuy6YpKoElgxBa3W0DCVxRitHL0+ylzH7bkD7kGG+nWehlKNAlV0A1GIiSXuRPWLCfbFZoVjaX/ZmOPeSb6FDi3E/MzWlAFpUw7RqJ1EI3MQes9ffHQfA9IDIZYaz+jBPOy3JJNveccsqIpao6qBNNlMTdnIHf1/DHYOCLlhl6QgpCAadIsQIPTrvjm8WkscYr37sqMlKVnFuIU115oKRGpWETA5jb5aowPqFgEm5BPz2Iv2wTqfpcz7H/3BirS/8L5/yx6UNl77GMi5w3PnL1MrUgfm6jDmmNLG8xewdvsxDxiv+cAFwHYqJkXcEX6zG/tivmf0Tfv/AOXGc9+lp/u5f/2aeBRTlq9+9wvaiEUyWICtUg3ABJAuIFjG87YdMllHymTZUU+dWMmCOVYESCIBA623OGXwb/YW/wAX8Rwm8Z/Sp+4McubJrejovvRtihtYIpLmgdSlkMmYIFjvtaJwycFerSC1KkAGoFDsRCaqdUj0HX7RiPLdfbDBnv8A5dT/AL//APXjHJ4jUtLXoW8KjvYW+jvKhq+ZdGJpsFQneWuS/tMxgN4kTMVqxospikTBPUDYjuYwy/RN+jr/AN6P4cQ+J/7SPZv4cc0np+bqv9Dj+U5ZxAqGUNPM237SE3+8YZPodrs1bMIu5pgtPVQxn3N8B+F/p6X79T8Fwb+ib+2Vv7r+Yx3Zt/DyXvk54bZAL9I60zXmmCN5nqPqn582K3hGqPN1HlSmGd2/VUrE33JOw7nBX6Sf0p9k/ifAbh39hzX95S/hfF4t/DIcleUN5rMflCMwFlOqQDq0sNiSeaJvGKfCc69GorI4DdyOkRB7yP8AVsScG+A/uH+JcU6nwn3H4tjKlvDobX8qY+VKFVKtRWhnqXDUwCQonUZOxOx+Z6Y18P11bJNrYmlrLMSxkyAxSeu8dMQ5H9Nlf3H/AIWwN8N//LH/ALz/AKRjhSuD/b+wntJCvn88C5SnZCxiCepk/iMM3CuEZR1BFIFxctqqamj/ABR8owm0frf3h/iXDV4S/SJ7jHo5bikkzk1bknEaeWSAMuDNudyw27fLrgbl6D5qqmXZ+W50oNtMBVA+eL/ir637x/Bsa/Rp/bh/dVP4cTFfK5FJt7GnFuFrlc0tBaoZyACCQdPmHlBMQCLn/wAuFmuwq5krDHXIsTJYWn7sFPEX9uqf3lPBXhX9vP8Ae1f4BjSDpautGko8xXcI8H8HFmatXbSCISmDMqLSx6W6DE3HeOqsUKJJaIkGAo2gdAMH87/Zj+6cctpf2p/3F/jx5uJvPkk5PaPCOxpYYfLz3IM1lmepA5p5WUEzbUdjcra56EjvganDSZBf7OgFt8GeFf2pv3W/ngZmf+sY9rG3x6I4JbskRTWzFOmqyAFUiAZCC++3XDJ4t8ujRUFeapIjUDyqQV2uo7d8R/R5/aG9/wCuKv0lfpl9h/DjmlPV4iOPokaR/K2D+EZqEZgJ0x85NvwP2Y7Jw3PE0aZemytoWQCCNhce++OEZDZ/ZPxOO31fq/uJ/AuMPxCKte+wsPJ//9k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pic>
        <p:nvPicPr>
          <p:cNvPr id="21513" name="Picture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933825"/>
            <a:ext cx="3268663" cy="23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 descr="https://encrypted-tbn0.gstatic.com/images?q=tbn:ANd9GcQPawvhqvCX3BeNQsnOTNaKo3HEcgdBqBPJ1ABUuR9CQYfxzg5bSWIpxdQ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929066"/>
            <a:ext cx="2571768" cy="2000264"/>
          </a:xfrm>
          <a:prstGeom prst="rect">
            <a:avLst/>
          </a:prstGeom>
          <a:noFill/>
        </p:spPr>
      </p:pic>
      <p:pic>
        <p:nvPicPr>
          <p:cNvPr id="24582" name="Picture 6" descr="https://encrypted-tbn2.gstatic.com/images?q=tbn:ANd9GcTn5B2-_fv6bLlebRmtXjj3fjllWB0KO8XZTTASahenm8-DnPV9l_Bfqk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00364" y="3357562"/>
            <a:ext cx="2571768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019A53-BF84-460F-BAA3-7EAE5D3383E0}" type="datetime1">
              <a:rPr lang="tr-TR" smtClean="0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511FFA-AFBD-44F3-9BA1-CC9BCFE6FBFF}" type="slidenum">
              <a:rPr lang="tr-TR" smtClean="0"/>
              <a:pPr>
                <a:defRPr/>
              </a:pPr>
              <a:t>10</a:t>
            </a:fld>
            <a:endParaRPr lang="tr-TR" dirty="0"/>
          </a:p>
        </p:txBody>
      </p:sp>
      <p:sp>
        <p:nvSpPr>
          <p:cNvPr id="6" name="2 Alt Başlık"/>
          <p:cNvSpPr txBox="1">
            <a:spLocks/>
          </p:cNvSpPr>
          <p:nvPr/>
        </p:nvSpPr>
        <p:spPr bwMode="auto">
          <a:xfrm>
            <a:off x="0" y="714356"/>
            <a:ext cx="9144000" cy="5810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Coverage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: 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Turkey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, data is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compiled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slaughterhouses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which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are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licensed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unlicensed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slaughter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cattle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sheep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cattle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buffalo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sheep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goats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camels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pigs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0" lang="tr-T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tr-TR" sz="1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Data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compilation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method</a:t>
            </a:r>
            <a:endParaRPr kumimoji="0" lang="tr-TR" sz="32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Data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are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compiled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on a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monthly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basis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Each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holding has a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user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name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password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given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TURKSTAT.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tr-TR" sz="3200" b="1" u="sng" dirty="0" err="1" smtClean="0">
                <a:solidFill>
                  <a:srgbClr val="0070C0"/>
                </a:solidFill>
              </a:rPr>
              <a:t>Number</a:t>
            </a:r>
            <a:r>
              <a:rPr lang="tr-TR" sz="3200" b="1" u="sng" dirty="0" smtClean="0">
                <a:solidFill>
                  <a:srgbClr val="0070C0"/>
                </a:solidFill>
              </a:rPr>
              <a:t> of </a:t>
            </a:r>
            <a:r>
              <a:rPr lang="tr-TR" sz="3200" b="1" u="sng" dirty="0" err="1" smtClean="0">
                <a:solidFill>
                  <a:srgbClr val="0070C0"/>
                </a:solidFill>
              </a:rPr>
              <a:t>milked</a:t>
            </a:r>
            <a:r>
              <a:rPr lang="tr-TR" sz="3200" b="1" u="sng" dirty="0" smtClean="0">
                <a:solidFill>
                  <a:srgbClr val="0070C0"/>
                </a:solidFill>
              </a:rPr>
              <a:t> </a:t>
            </a:r>
            <a:r>
              <a:rPr lang="tr-TR" sz="3200" b="1" u="sng" dirty="0" err="1" smtClean="0">
                <a:solidFill>
                  <a:srgbClr val="0070C0"/>
                </a:solidFill>
              </a:rPr>
              <a:t>animals</a:t>
            </a:r>
            <a:r>
              <a:rPr lang="tr-TR" sz="3200" b="1" u="sng" dirty="0" smtClean="0">
                <a:solidFill>
                  <a:srgbClr val="0070C0"/>
                </a:solidFill>
              </a:rPr>
              <a:t> =</a:t>
            </a:r>
            <a:r>
              <a:rPr lang="en-US" sz="3200" b="1" u="sng" dirty="0" smtClean="0">
                <a:solidFill>
                  <a:srgbClr val="0070C0"/>
                </a:solidFill>
              </a:rPr>
              <a:t>The number of animals make birth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  <a:defRPr/>
            </a:pPr>
            <a:endParaRPr lang="tr-TR" sz="3200" dirty="0" smtClean="0"/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tr-T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019A53-BF84-460F-BAA3-7EAE5D3383E0}" type="datetime1">
              <a:rPr lang="tr-TR" smtClean="0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511FFA-AFBD-44F3-9BA1-CC9BCFE6FBFF}" type="slidenum">
              <a:rPr lang="tr-TR" smtClean="0"/>
              <a:pPr>
                <a:defRPr/>
              </a:pPr>
              <a:t>11</a:t>
            </a:fld>
            <a:endParaRPr lang="tr-TR" dirty="0"/>
          </a:p>
        </p:txBody>
      </p:sp>
      <p:sp>
        <p:nvSpPr>
          <p:cNvPr id="6" name="2 Alt Başlık"/>
          <p:cNvSpPr txBox="1">
            <a:spLocks/>
          </p:cNvSpPr>
          <p:nvPr/>
        </p:nvSpPr>
        <p:spPr bwMode="auto">
          <a:xfrm>
            <a:off x="0" y="642919"/>
            <a:ext cx="9144000" cy="55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3200" b="1" dirty="0" smtClean="0">
                <a:solidFill>
                  <a:srgbClr val="C00000"/>
                </a:solidFill>
              </a:rPr>
              <a:t>Milk and Dairy Statistics</a:t>
            </a:r>
            <a:endParaRPr lang="tr-TR" sz="3200" dirty="0" smtClean="0">
              <a:solidFill>
                <a:srgbClr val="C00000"/>
              </a:solidFill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tr-TR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The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monthly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survey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of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milk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milk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products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statistics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are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applied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to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industrial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that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use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only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operates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as a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commercial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milk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raw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milk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as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input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according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to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NACE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Rev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.2.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tr-TR" sz="10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tr-TR" sz="3200" b="1" dirty="0" err="1" smtClean="0">
                <a:solidFill>
                  <a:srgbClr val="0070C0"/>
                </a:solidFill>
              </a:rPr>
              <a:t>Coverage</a:t>
            </a:r>
            <a:r>
              <a:rPr lang="tr-TR" sz="3200" b="1" dirty="0" smtClean="0">
                <a:solidFill>
                  <a:srgbClr val="0070C0"/>
                </a:solidFill>
              </a:rPr>
              <a:t> is </a:t>
            </a:r>
            <a:r>
              <a:rPr lang="tr-TR" sz="3200" b="1" dirty="0" err="1" smtClean="0">
                <a:solidFill>
                  <a:srgbClr val="0070C0"/>
                </a:solidFill>
              </a:rPr>
              <a:t>Turkey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and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collected</a:t>
            </a:r>
            <a:r>
              <a:rPr lang="tr-TR" sz="3200" b="1" dirty="0" smtClean="0">
                <a:solidFill>
                  <a:srgbClr val="0070C0"/>
                </a:solidFill>
              </a:rPr>
              <a:t> data </a:t>
            </a:r>
            <a:r>
              <a:rPr lang="tr-TR" sz="3200" b="1" dirty="0" err="1" smtClean="0">
                <a:solidFill>
                  <a:srgbClr val="0070C0"/>
                </a:solidFill>
              </a:rPr>
              <a:t>are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published</a:t>
            </a:r>
            <a:r>
              <a:rPr lang="tr-TR" sz="3200" b="1" dirty="0" smtClean="0">
                <a:solidFill>
                  <a:srgbClr val="0070C0"/>
                </a:solidFill>
              </a:rPr>
              <a:t> on </a:t>
            </a:r>
            <a:r>
              <a:rPr lang="tr-TR" sz="3200" b="1" dirty="0" err="1" smtClean="0">
                <a:solidFill>
                  <a:srgbClr val="0070C0"/>
                </a:solidFill>
              </a:rPr>
              <a:t>the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basis</a:t>
            </a:r>
            <a:r>
              <a:rPr lang="tr-TR" sz="3200" b="1" dirty="0" smtClean="0">
                <a:solidFill>
                  <a:srgbClr val="0070C0"/>
                </a:solidFill>
              </a:rPr>
              <a:t> of </a:t>
            </a:r>
            <a:r>
              <a:rPr lang="tr-TR" sz="3200" b="1" dirty="0" err="1" smtClean="0">
                <a:solidFill>
                  <a:srgbClr val="0070C0"/>
                </a:solidFill>
              </a:rPr>
              <a:t>Turkey</a:t>
            </a:r>
            <a:r>
              <a:rPr lang="tr-TR" sz="3200" b="1" dirty="0" smtClean="0">
                <a:solidFill>
                  <a:srgbClr val="0070C0"/>
                </a:solidFill>
              </a:rPr>
              <a:t>.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  <a:defRPr/>
            </a:pPr>
            <a:endParaRPr lang="tr-TR" sz="3200" b="1" dirty="0" smtClean="0">
              <a:solidFill>
                <a:srgbClr val="0070C0"/>
              </a:solidFill>
            </a:endParaRP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  <a:defRPr/>
            </a:pPr>
            <a:endParaRPr lang="tr-TR" sz="3200" b="1" dirty="0" smtClean="0">
              <a:solidFill>
                <a:srgbClr val="0070C0"/>
              </a:solidFill>
            </a:endParaRP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  <a:defRPr/>
            </a:pPr>
            <a:endParaRPr lang="tr-TR" sz="1000" b="1" dirty="0" smtClean="0">
              <a:solidFill>
                <a:srgbClr val="0070C0"/>
              </a:solidFill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tr-TR" sz="32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tr-T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714357"/>
            <a:ext cx="8858312" cy="5411806"/>
          </a:xfrm>
        </p:spPr>
        <p:txBody>
          <a:bodyPr/>
          <a:lstStyle/>
          <a:p>
            <a:pPr algn="just"/>
            <a:r>
              <a:rPr lang="en-GB" b="1" dirty="0" smtClean="0">
                <a:solidFill>
                  <a:srgbClr val="0070C0"/>
                </a:solidFill>
              </a:rPr>
              <a:t>Furthermore, milk production was calculated by multiplying the number of milked animals by the milk yield coefficients determined for each province in the 2001 General Agricultural Census.</a:t>
            </a:r>
            <a:endParaRPr lang="tr-TR" b="1" dirty="0" smtClean="0">
              <a:solidFill>
                <a:srgbClr val="0070C0"/>
              </a:solidFill>
            </a:endParaRPr>
          </a:p>
          <a:p>
            <a:pPr algn="just"/>
            <a:endParaRPr lang="tr-TR" b="1" dirty="0" smtClean="0">
              <a:solidFill>
                <a:srgbClr val="0070C0"/>
              </a:solidFill>
            </a:endParaRPr>
          </a:p>
          <a:p>
            <a:pPr algn="just"/>
            <a:r>
              <a:rPr lang="en-GB" b="1" dirty="0" smtClean="0">
                <a:solidFill>
                  <a:srgbClr val="0070C0"/>
                </a:solidFill>
              </a:rPr>
              <a:t>The milk yield coefficient referred to the amount of milk produced by a dairy animal in one year. </a:t>
            </a:r>
            <a:endParaRPr lang="tr-TR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tr-TR" b="1" dirty="0" smtClean="0">
              <a:solidFill>
                <a:srgbClr val="0070C0"/>
              </a:solidFill>
            </a:endParaRPr>
          </a:p>
          <a:p>
            <a:pPr lvl="0" algn="just">
              <a:defRPr/>
            </a:pPr>
            <a:r>
              <a:rPr lang="tr-TR" b="1" dirty="0" err="1" smtClean="0">
                <a:solidFill>
                  <a:srgbClr val="C00000"/>
                </a:solidFill>
              </a:rPr>
              <a:t>Coefficient</a:t>
            </a:r>
            <a:r>
              <a:rPr lang="tr-TR" b="1" dirty="0" smtClean="0">
                <a:solidFill>
                  <a:srgbClr val="0070C0"/>
                </a:solidFill>
              </a:rPr>
              <a:t> = </a:t>
            </a:r>
            <a:r>
              <a:rPr lang="en-US" b="1" dirty="0" smtClean="0">
                <a:solidFill>
                  <a:srgbClr val="0070C0"/>
                </a:solidFill>
              </a:rPr>
              <a:t>The number of animals milked</a:t>
            </a:r>
            <a:r>
              <a:rPr lang="tr-TR" b="1" dirty="0" smtClean="0">
                <a:solidFill>
                  <a:srgbClr val="0070C0"/>
                </a:solidFill>
              </a:rPr>
              <a:t>  X     </a:t>
            </a:r>
          </a:p>
          <a:p>
            <a:pPr lvl="0" algn="just">
              <a:buNone/>
              <a:defRPr/>
            </a:pPr>
            <a:r>
              <a:rPr lang="tr-TR" b="1" dirty="0" smtClean="0">
                <a:solidFill>
                  <a:srgbClr val="0070C0"/>
                </a:solidFill>
              </a:rPr>
              <a:t>                            </a:t>
            </a:r>
            <a:r>
              <a:rPr lang="tr-TR" b="1" dirty="0" err="1" smtClean="0">
                <a:solidFill>
                  <a:srgbClr val="0070C0"/>
                </a:solidFill>
              </a:rPr>
              <a:t>Annual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milk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yield</a:t>
            </a:r>
            <a:endParaRPr lang="tr-TR" b="1" dirty="0" smtClean="0">
              <a:solidFill>
                <a:srgbClr val="0070C0"/>
              </a:solidFill>
            </a:endParaRPr>
          </a:p>
          <a:p>
            <a:pPr algn="just"/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019A53-BF84-460F-BAA3-7EAE5D3383E0}" type="datetime1">
              <a:rPr lang="tr-TR" smtClean="0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511FFA-AFBD-44F3-9BA1-CC9BCFE6FBFF}" type="slidenum">
              <a:rPr lang="tr-TR" smtClean="0"/>
              <a:pPr>
                <a:defRPr/>
              </a:pPr>
              <a:t>12</a:t>
            </a:fld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572164"/>
          </a:xfrm>
        </p:spPr>
        <p:txBody>
          <a:bodyPr/>
          <a:lstStyle/>
          <a:p>
            <a:pPr algn="just"/>
            <a:r>
              <a:rPr lang="tr-TR" b="1" dirty="0" smtClean="0">
                <a:solidFill>
                  <a:srgbClr val="0070C0"/>
                </a:solidFill>
              </a:rPr>
              <a:t>I</a:t>
            </a:r>
            <a:r>
              <a:rPr lang="en-US" b="1" dirty="0" err="1" smtClean="0">
                <a:solidFill>
                  <a:srgbClr val="0070C0"/>
                </a:solidFill>
              </a:rPr>
              <a:t>ndustrial</a:t>
            </a:r>
            <a:r>
              <a:rPr lang="en-US" b="1" dirty="0" smtClean="0">
                <a:solidFill>
                  <a:srgbClr val="0070C0"/>
                </a:solidFill>
              </a:rPr>
              <a:t> milk is compiled on a monthly basis from 1700 enterprises</a:t>
            </a:r>
            <a:r>
              <a:rPr lang="tr-TR" b="1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tr-TR" sz="1000" dirty="0" smtClean="0"/>
          </a:p>
          <a:p>
            <a:pPr algn="just"/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Data </a:t>
            </a: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</a:rPr>
              <a:t>are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</a:rPr>
              <a:t>compiled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</a:rPr>
              <a:t>yearly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</a:rPr>
              <a:t>by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</a:rPr>
              <a:t>cooperation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</a:rPr>
              <a:t>with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</a:rPr>
              <a:t>MoFAL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  </a:t>
            </a: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</a:rPr>
              <a:t>by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</a:rPr>
              <a:t>using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</a:rPr>
              <a:t>Statistical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 Data Network.</a:t>
            </a:r>
          </a:p>
          <a:p>
            <a:pPr algn="just"/>
            <a:endParaRPr lang="tr-TR" b="1" dirty="0" smtClean="0">
              <a:solidFill>
                <a:srgbClr val="0070C0"/>
              </a:solidFill>
              <a:latin typeface="Arial" pitchFamily="34" charset="0"/>
            </a:endParaRPr>
          </a:p>
          <a:p>
            <a:pPr algn="just"/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Data </a:t>
            </a: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</a:rPr>
              <a:t>are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</a:rPr>
              <a:t>controlled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</a:rPr>
              <a:t>and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</a:rPr>
              <a:t>analyzed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</a:rPr>
              <a:t>by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</a:rPr>
              <a:t>TurkStat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 	</a:t>
            </a: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</a:rPr>
              <a:t>and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</a:rPr>
              <a:t>MoFAL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</a:rPr>
              <a:t>staff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. </a:t>
            </a: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</a:rPr>
              <a:t>These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 data </a:t>
            </a: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</a:rPr>
              <a:t>are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</a:rPr>
              <a:t>published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</a:rPr>
              <a:t>annually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</a:rPr>
              <a:t>.</a:t>
            </a:r>
          </a:p>
          <a:p>
            <a:pPr algn="just"/>
            <a:endParaRPr lang="en-US" dirty="0" smtClean="0"/>
          </a:p>
          <a:p>
            <a:pPr algn="just"/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019A53-BF84-460F-BAA3-7EAE5D3383E0}" type="datetime1">
              <a:rPr lang="tr-TR" smtClean="0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511FFA-AFBD-44F3-9BA1-CC9BCFE6FBFF}" type="slidenum">
              <a:rPr lang="tr-TR" smtClean="0"/>
              <a:pPr>
                <a:defRPr/>
              </a:pPr>
              <a:t>13</a:t>
            </a:fld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019A53-BF84-460F-BAA3-7EAE5D3383E0}" type="datetime1">
              <a:rPr lang="tr-TR" smtClean="0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511FFA-AFBD-44F3-9BA1-CC9BCFE6FBFF}" type="slidenum">
              <a:rPr lang="tr-TR" smtClean="0"/>
              <a:pPr>
                <a:defRPr/>
              </a:pPr>
              <a:t>14</a:t>
            </a:fld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428596" y="1000109"/>
            <a:ext cx="8258204" cy="5126054"/>
          </a:xfrm>
        </p:spPr>
        <p:txBody>
          <a:bodyPr/>
          <a:lstStyle/>
          <a:p>
            <a:r>
              <a:rPr lang="tr-TR" b="1" cap="all" dirty="0" err="1" smtClean="0">
                <a:solidFill>
                  <a:srgbClr val="C00000"/>
                </a:solidFill>
              </a:rPr>
              <a:t>Compiled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cap="all" dirty="0" err="1" smtClean="0">
                <a:solidFill>
                  <a:srgbClr val="C00000"/>
                </a:solidFill>
              </a:rPr>
              <a:t>Variables</a:t>
            </a:r>
            <a:endParaRPr lang="tr-TR" b="1" dirty="0" smtClean="0">
              <a:solidFill>
                <a:srgbClr val="C00000"/>
              </a:solidFill>
            </a:endParaRPr>
          </a:p>
          <a:p>
            <a:r>
              <a:rPr lang="tr-TR" b="1" dirty="0" err="1" smtClean="0">
                <a:solidFill>
                  <a:srgbClr val="0070C0"/>
                </a:solidFill>
              </a:rPr>
              <a:t>Milk</a:t>
            </a:r>
            <a:r>
              <a:rPr lang="tr-TR" b="1" dirty="0" smtClean="0">
                <a:solidFill>
                  <a:srgbClr val="0070C0"/>
                </a:solidFill>
              </a:rPr>
              <a:t> (</a:t>
            </a:r>
            <a:r>
              <a:rPr lang="tr-TR" b="1" dirty="0" err="1" smtClean="0">
                <a:solidFill>
                  <a:srgbClr val="0070C0"/>
                </a:solidFill>
              </a:rPr>
              <a:t>Cow</a:t>
            </a:r>
            <a:r>
              <a:rPr lang="tr-TR" b="1" dirty="0" smtClean="0">
                <a:solidFill>
                  <a:srgbClr val="0070C0"/>
                </a:solidFill>
              </a:rPr>
              <a:t>, </a:t>
            </a:r>
            <a:r>
              <a:rPr lang="tr-TR" b="1" dirty="0" err="1" smtClean="0">
                <a:solidFill>
                  <a:srgbClr val="0070C0"/>
                </a:solidFill>
              </a:rPr>
              <a:t>Sheep</a:t>
            </a:r>
            <a:r>
              <a:rPr lang="tr-TR" b="1" dirty="0" smtClean="0">
                <a:solidFill>
                  <a:srgbClr val="0070C0"/>
                </a:solidFill>
              </a:rPr>
              <a:t>, </a:t>
            </a:r>
            <a:r>
              <a:rPr lang="tr-TR" b="1" dirty="0" err="1" smtClean="0">
                <a:solidFill>
                  <a:srgbClr val="0070C0"/>
                </a:solidFill>
              </a:rPr>
              <a:t>Goat</a:t>
            </a:r>
            <a:r>
              <a:rPr lang="tr-TR" b="1" dirty="0" smtClean="0">
                <a:solidFill>
                  <a:srgbClr val="0070C0"/>
                </a:solidFill>
              </a:rPr>
              <a:t>, </a:t>
            </a:r>
            <a:r>
              <a:rPr lang="tr-TR" b="1" dirty="0" err="1" smtClean="0">
                <a:solidFill>
                  <a:srgbClr val="0070C0"/>
                </a:solidFill>
              </a:rPr>
              <a:t>Buffalo</a:t>
            </a:r>
            <a:r>
              <a:rPr lang="tr-TR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tr-TR" b="1" dirty="0" err="1" smtClean="0">
                <a:solidFill>
                  <a:srgbClr val="0070C0"/>
                </a:solidFill>
              </a:rPr>
              <a:t>Cream</a:t>
            </a:r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b="1" dirty="0" err="1" smtClean="0">
                <a:solidFill>
                  <a:srgbClr val="0070C0"/>
                </a:solidFill>
              </a:rPr>
              <a:t>Concentrated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milk</a:t>
            </a:r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b="1" dirty="0" err="1" smtClean="0">
                <a:solidFill>
                  <a:srgbClr val="0070C0"/>
                </a:solidFill>
              </a:rPr>
              <a:t>Cream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powder</a:t>
            </a:r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b="1" dirty="0" err="1" smtClean="0">
                <a:solidFill>
                  <a:srgbClr val="0070C0"/>
                </a:solidFill>
              </a:rPr>
              <a:t>etc</a:t>
            </a:r>
            <a:r>
              <a:rPr lang="tr-TR" b="1" dirty="0" smtClean="0">
                <a:solidFill>
                  <a:srgbClr val="0070C0"/>
                </a:solidFill>
              </a:rPr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EF01972-DFE6-47C9-80CA-ED0A4C731FCB}" type="datetime1">
              <a:rPr lang="tr-TR" smtClean="0">
                <a:cs typeface="Arial" pitchFamily="34" charset="0"/>
              </a:rPr>
              <a:pPr/>
              <a:t>23.02.2015</a:t>
            </a:fld>
            <a:endParaRPr lang="tr-TR" smtClean="0">
              <a:cs typeface="Arial" pitchFamily="34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45291F-882D-4454-8AA3-D2DDBA483FDD}" type="slidenum">
              <a:rPr lang="tr-TR" smtClean="0"/>
              <a:pPr>
                <a:defRPr/>
              </a:pPr>
              <a:t>15</a:t>
            </a:fld>
            <a:endParaRPr lang="tr-TR" dirty="0"/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0" y="714356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tr-TR" sz="20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Special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studies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on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examination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of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related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EU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Regulations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Decisions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implementation</a:t>
            </a:r>
            <a:r>
              <a:rPr lang="tr-TR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studies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with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national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international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experts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different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institutions</a:t>
            </a:r>
            <a:r>
              <a:rPr lang="tr-TR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 algn="just">
              <a:spcBef>
                <a:spcPct val="50000"/>
              </a:spcBef>
            </a:pPr>
            <a:endParaRPr lang="tr-TR" sz="10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Analysis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of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different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Member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States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’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Methodologies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in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terms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of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surveys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on </a:t>
            </a:r>
            <a:r>
              <a:rPr lang="tr-TR" sz="3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meat</a:t>
            </a:r>
            <a:r>
              <a:rPr lang="tr-TR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production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GIP </a:t>
            </a:r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calculations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 algn="just">
              <a:spcBef>
                <a:spcPct val="50000"/>
              </a:spcBef>
            </a:pPr>
            <a:r>
              <a:rPr lang="tr-TR" sz="3200" b="1" dirty="0">
                <a:solidFill>
                  <a:srgbClr val="0070C0"/>
                </a:solidFill>
              </a:rPr>
              <a:t> </a:t>
            </a:r>
            <a:endParaRPr lang="tr-TR" b="1" dirty="0">
              <a:solidFill>
                <a:schemeClr val="accent2"/>
              </a:solidFill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endParaRPr lang="tr-TR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85795"/>
            <a:ext cx="9144000" cy="5340368"/>
          </a:xfrm>
        </p:spPr>
        <p:txBody>
          <a:bodyPr/>
          <a:lstStyle/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tr-TR" b="1" dirty="0" err="1" smtClean="0">
                <a:solidFill>
                  <a:srgbClr val="0070C0"/>
                </a:solidFill>
              </a:rPr>
              <a:t>Organizing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participating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technical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cooperation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meetings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between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different</a:t>
            </a:r>
            <a:r>
              <a:rPr lang="tr-TR" b="1" dirty="0" smtClean="0">
                <a:solidFill>
                  <a:srgbClr val="0070C0"/>
                </a:solidFill>
              </a:rPr>
              <a:t>  </a:t>
            </a:r>
            <a:r>
              <a:rPr lang="tr-TR" b="1" dirty="0" err="1" smtClean="0">
                <a:solidFill>
                  <a:srgbClr val="0070C0"/>
                </a:solidFill>
              </a:rPr>
              <a:t>organizations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institutions</a:t>
            </a:r>
            <a:r>
              <a:rPr lang="tr-TR" b="1" dirty="0" smtClean="0">
                <a:solidFill>
                  <a:srgbClr val="0070C0"/>
                </a:solidFill>
              </a:rPr>
              <a:t> in </a:t>
            </a:r>
            <a:r>
              <a:rPr lang="tr-TR" b="1" dirty="0" err="1" smtClean="0">
                <a:solidFill>
                  <a:srgbClr val="0070C0"/>
                </a:solidFill>
              </a:rPr>
              <a:t>order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to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explain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our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expectations</a:t>
            </a:r>
            <a:r>
              <a:rPr lang="tr-TR" b="1" dirty="0" smtClean="0">
                <a:solidFill>
                  <a:srgbClr val="0070C0"/>
                </a:solidFill>
              </a:rPr>
              <a:t>,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tr-TR" b="1" dirty="0" smtClean="0">
                <a:solidFill>
                  <a:srgbClr val="0070C0"/>
                </a:solidFill>
              </a:rPr>
              <a:t>  </a:t>
            </a:r>
            <a:r>
              <a:rPr lang="tr-TR" b="1" dirty="0" err="1" smtClean="0">
                <a:solidFill>
                  <a:srgbClr val="0070C0"/>
                </a:solidFill>
              </a:rPr>
              <a:t>Local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Meetings</a:t>
            </a:r>
            <a:r>
              <a:rPr lang="tr-TR" b="1" dirty="0" smtClean="0">
                <a:solidFill>
                  <a:srgbClr val="0070C0"/>
                </a:solidFill>
              </a:rPr>
              <a:t>, </a:t>
            </a:r>
            <a:r>
              <a:rPr lang="tr-TR" b="1" dirty="0" err="1" smtClean="0">
                <a:solidFill>
                  <a:srgbClr val="0070C0"/>
                </a:solidFill>
              </a:rPr>
              <a:t>Participating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training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activities</a:t>
            </a:r>
            <a:r>
              <a:rPr lang="tr-TR" b="1" dirty="0" smtClean="0">
                <a:solidFill>
                  <a:srgbClr val="0070C0"/>
                </a:solidFill>
              </a:rPr>
              <a:t> in </a:t>
            </a:r>
            <a:r>
              <a:rPr lang="tr-TR" b="1" dirty="0" err="1" smtClean="0">
                <a:solidFill>
                  <a:srgbClr val="0070C0"/>
                </a:solidFill>
              </a:rPr>
              <a:t>different</a:t>
            </a:r>
            <a:r>
              <a:rPr lang="tr-TR" b="1" dirty="0" smtClean="0">
                <a:solidFill>
                  <a:srgbClr val="0070C0"/>
                </a:solidFill>
              </a:rPr>
              <a:t> EU </a:t>
            </a:r>
            <a:r>
              <a:rPr lang="tr-TR" b="1" dirty="0" err="1" smtClean="0">
                <a:solidFill>
                  <a:srgbClr val="0070C0"/>
                </a:solidFill>
              </a:rPr>
              <a:t>countries</a:t>
            </a:r>
            <a:r>
              <a:rPr lang="tr-TR" b="1" dirty="0" smtClean="0">
                <a:solidFill>
                  <a:srgbClr val="0070C0"/>
                </a:solidFill>
              </a:rPr>
              <a:t>.</a:t>
            </a: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019A53-BF84-460F-BAA3-7EAE5D3383E0}" type="datetime1">
              <a:rPr lang="tr-TR" smtClean="0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511FFA-AFBD-44F3-9BA1-CC9BCFE6FBFF}" type="slidenum">
              <a:rPr lang="tr-TR" smtClean="0"/>
              <a:pPr>
                <a:defRPr/>
              </a:pPr>
              <a:t>16</a:t>
            </a:fld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642919"/>
            <a:ext cx="9144000" cy="5483244"/>
          </a:xfrm>
        </p:spPr>
        <p:txBody>
          <a:bodyPr/>
          <a:lstStyle/>
          <a:p>
            <a:pPr algn="just">
              <a:buNone/>
            </a:pPr>
            <a:r>
              <a:rPr lang="tr-TR" b="1" dirty="0" err="1" smtClean="0">
                <a:solidFill>
                  <a:schemeClr val="accent2"/>
                </a:solidFill>
              </a:rPr>
              <a:t>Egg</a:t>
            </a:r>
            <a:r>
              <a:rPr lang="tr-TR" b="1" dirty="0" smtClean="0">
                <a:solidFill>
                  <a:schemeClr val="accent2"/>
                </a:solidFill>
              </a:rPr>
              <a:t> </a:t>
            </a:r>
            <a:r>
              <a:rPr lang="tr-TR" b="1" dirty="0" err="1" smtClean="0">
                <a:solidFill>
                  <a:schemeClr val="accent2"/>
                </a:solidFill>
              </a:rPr>
              <a:t>Production</a:t>
            </a:r>
            <a:r>
              <a:rPr lang="tr-TR" b="1" dirty="0" smtClean="0">
                <a:solidFill>
                  <a:schemeClr val="accent2"/>
                </a:solidFill>
              </a:rPr>
              <a:t> </a:t>
            </a:r>
            <a:r>
              <a:rPr lang="tr-TR" b="1" dirty="0" err="1" smtClean="0">
                <a:solidFill>
                  <a:schemeClr val="accent2"/>
                </a:solidFill>
              </a:rPr>
              <a:t>Statistics</a:t>
            </a:r>
            <a:endParaRPr lang="tr-TR" b="1" dirty="0" smtClean="0">
              <a:solidFill>
                <a:schemeClr val="accent2"/>
              </a:solidFill>
            </a:endParaRPr>
          </a:p>
          <a:p>
            <a:pPr algn="just"/>
            <a:endParaRPr lang="tr-TR" sz="1000" b="1" dirty="0" smtClean="0">
              <a:solidFill>
                <a:schemeClr val="accent2"/>
              </a:solidFill>
              <a:latin typeface="Tahoma" pitchFamily="34" charset="0"/>
            </a:endParaRP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Poultry and egg production statistics are applied to the monthly survey showing only commercial poultry enterprises activities.</a:t>
            </a:r>
            <a:endParaRPr lang="tr-TR" b="1" dirty="0" smtClean="0">
              <a:solidFill>
                <a:srgbClr val="0070C0"/>
              </a:solidFill>
            </a:endParaRPr>
          </a:p>
          <a:p>
            <a:pPr algn="just"/>
            <a:endParaRPr lang="tr-TR" sz="1000" b="1" dirty="0" smtClean="0">
              <a:solidFill>
                <a:srgbClr val="0070C0"/>
              </a:solidFill>
            </a:endParaRPr>
          </a:p>
          <a:p>
            <a:pPr algn="just"/>
            <a:r>
              <a:rPr lang="tr-TR" b="1" dirty="0" smtClean="0">
                <a:solidFill>
                  <a:srgbClr val="0070C0"/>
                </a:solidFill>
              </a:rPr>
              <a:t>Data </a:t>
            </a:r>
            <a:r>
              <a:rPr lang="tr-TR" b="1" dirty="0" err="1" smtClean="0">
                <a:solidFill>
                  <a:srgbClr val="0070C0"/>
                </a:solidFill>
              </a:rPr>
              <a:t>are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published</a:t>
            </a:r>
            <a:r>
              <a:rPr lang="tr-TR" b="1" dirty="0" smtClean="0">
                <a:solidFill>
                  <a:srgbClr val="0070C0"/>
                </a:solidFill>
              </a:rPr>
              <a:t> at T</a:t>
            </a:r>
            <a:r>
              <a:rPr lang="en-US" b="1" dirty="0" err="1" smtClean="0">
                <a:solidFill>
                  <a:srgbClr val="0070C0"/>
                </a:solidFill>
              </a:rPr>
              <a:t>urkey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level</a:t>
            </a:r>
            <a:r>
              <a:rPr lang="tr-TR" b="1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tr-TR" sz="1000" b="1" dirty="0" smtClean="0">
              <a:solidFill>
                <a:srgbClr val="0070C0"/>
              </a:solidFill>
            </a:endParaRPr>
          </a:p>
          <a:p>
            <a:pPr algn="just"/>
            <a:r>
              <a:rPr lang="tr-TR" b="1" dirty="0" smtClean="0">
                <a:solidFill>
                  <a:srgbClr val="0070C0"/>
                </a:solidFill>
              </a:rPr>
              <a:t>E</a:t>
            </a:r>
            <a:r>
              <a:rPr lang="en-GB" b="1" dirty="0" err="1" smtClean="0">
                <a:solidFill>
                  <a:srgbClr val="0070C0"/>
                </a:solidFill>
              </a:rPr>
              <a:t>gg</a:t>
            </a:r>
            <a:r>
              <a:rPr lang="en-GB" b="1" dirty="0" smtClean="0">
                <a:solidFill>
                  <a:srgbClr val="0070C0"/>
                </a:solidFill>
              </a:rPr>
              <a:t> production statistics are published in line with EU requirements since December 2010. Results are partly transmitted to EUROSTAT via </a:t>
            </a:r>
            <a:r>
              <a:rPr lang="en-GB" b="1" dirty="0" err="1" smtClean="0">
                <a:solidFill>
                  <a:srgbClr val="0070C0"/>
                </a:solidFill>
              </a:rPr>
              <a:t>eDAMIS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  <a:endParaRPr lang="tr-TR" b="1" dirty="0" smtClean="0">
              <a:solidFill>
                <a:srgbClr val="0070C0"/>
              </a:solidFill>
            </a:endParaRPr>
          </a:p>
          <a:p>
            <a:pPr algn="just"/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019A53-BF84-460F-BAA3-7EAE5D3383E0}" type="datetime1">
              <a:rPr lang="tr-TR" smtClean="0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511FFA-AFBD-44F3-9BA1-CC9BCFE6FBFF}" type="slidenum">
              <a:rPr lang="tr-TR" smtClean="0"/>
              <a:pPr>
                <a:defRPr/>
              </a:pPr>
              <a:t>17</a:t>
            </a:fld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411807"/>
          </a:xfrm>
        </p:spPr>
        <p:txBody>
          <a:bodyPr/>
          <a:lstStyle/>
          <a:p>
            <a:pPr lvl="0" algn="just"/>
            <a:r>
              <a:rPr lang="tr-TR" b="1" dirty="0" err="1" smtClean="0">
                <a:solidFill>
                  <a:srgbClr val="C00000"/>
                </a:solidFill>
              </a:rPr>
              <a:t>Monthly</a:t>
            </a:r>
            <a:r>
              <a:rPr lang="tr-TR" b="1" dirty="0" smtClean="0">
                <a:solidFill>
                  <a:srgbClr val="C00000"/>
                </a:solidFill>
              </a:rPr>
              <a:t>  </a:t>
            </a:r>
            <a:r>
              <a:rPr lang="tr-TR" b="1" dirty="0" err="1" smtClean="0">
                <a:solidFill>
                  <a:srgbClr val="C00000"/>
                </a:solidFill>
              </a:rPr>
              <a:t>compiled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variables</a:t>
            </a:r>
            <a:endParaRPr lang="tr-TR" b="1" dirty="0" smtClean="0">
              <a:solidFill>
                <a:srgbClr val="C00000"/>
              </a:solidFill>
            </a:endParaRPr>
          </a:p>
          <a:p>
            <a:pPr lvl="0" algn="just"/>
            <a:endParaRPr lang="tr-TR" sz="1000" b="1" dirty="0" smtClean="0">
              <a:solidFill>
                <a:srgbClr val="C00000"/>
              </a:solidFill>
            </a:endParaRPr>
          </a:p>
          <a:p>
            <a:pPr lvl="0" algn="just"/>
            <a:r>
              <a:rPr lang="tr-TR" b="1" dirty="0" err="1" smtClean="0">
                <a:solidFill>
                  <a:srgbClr val="0070C0"/>
                </a:solidFill>
              </a:rPr>
              <a:t>The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number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breeding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poultry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produced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hatching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eggs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</a:p>
          <a:p>
            <a:pPr lvl="0" algn="just"/>
            <a:r>
              <a:rPr lang="tr-TR" b="1" dirty="0" err="1" smtClean="0">
                <a:solidFill>
                  <a:srgbClr val="0070C0"/>
                </a:solidFill>
              </a:rPr>
              <a:t>The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number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poultry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quantity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produced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eggs</a:t>
            </a:r>
            <a:endParaRPr lang="tr-TR" b="1" dirty="0" smtClean="0">
              <a:solidFill>
                <a:srgbClr val="0070C0"/>
              </a:solidFill>
            </a:endParaRPr>
          </a:p>
          <a:p>
            <a:pPr lvl="0" algn="just"/>
            <a:r>
              <a:rPr lang="tr-TR" b="1" dirty="0" err="1" smtClean="0">
                <a:solidFill>
                  <a:srgbClr val="0070C0"/>
                </a:solidFill>
              </a:rPr>
              <a:t>The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number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slaughtered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poultry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 total </a:t>
            </a:r>
            <a:r>
              <a:rPr lang="tr-TR" b="1" dirty="0" err="1" smtClean="0">
                <a:solidFill>
                  <a:srgbClr val="0070C0"/>
                </a:solidFill>
              </a:rPr>
              <a:t>amount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produced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white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meat</a:t>
            </a:r>
            <a:endParaRPr lang="tr-TR" b="1" dirty="0" smtClean="0">
              <a:solidFill>
                <a:srgbClr val="0070C0"/>
              </a:solidFill>
            </a:endParaRPr>
          </a:p>
          <a:p>
            <a:pPr algn="just"/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019A53-BF84-460F-BAA3-7EAE5D3383E0}" type="datetime1">
              <a:rPr lang="tr-TR" smtClean="0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511FFA-AFBD-44F3-9BA1-CC9BCFE6FBFF}" type="slidenum">
              <a:rPr lang="tr-TR" smtClean="0"/>
              <a:pPr>
                <a:defRPr/>
              </a:pPr>
              <a:t>18</a:t>
            </a:fld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500725"/>
          </a:xfrm>
        </p:spPr>
        <p:txBody>
          <a:bodyPr/>
          <a:lstStyle/>
          <a:p>
            <a:pPr lvl="0">
              <a:buNone/>
            </a:pPr>
            <a:r>
              <a:rPr lang="tr-TR" b="1" dirty="0" err="1" smtClean="0">
                <a:solidFill>
                  <a:srgbClr val="C00000"/>
                </a:solidFill>
              </a:rPr>
              <a:t>Annualy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compiled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variables</a:t>
            </a:r>
            <a:endParaRPr lang="tr-TR" b="1" dirty="0" smtClean="0">
              <a:solidFill>
                <a:srgbClr val="C00000"/>
              </a:solidFill>
            </a:endParaRPr>
          </a:p>
          <a:p>
            <a:pPr lvl="0" algn="just"/>
            <a:r>
              <a:rPr lang="tr-TR" b="1" dirty="0" err="1" smtClean="0">
                <a:solidFill>
                  <a:srgbClr val="0070C0"/>
                </a:solidFill>
              </a:rPr>
              <a:t>The</a:t>
            </a:r>
            <a:r>
              <a:rPr lang="tr-TR" b="1" dirty="0" smtClean="0">
                <a:solidFill>
                  <a:srgbClr val="0070C0"/>
                </a:solidFill>
              </a:rPr>
              <a:t> total </a:t>
            </a:r>
            <a:r>
              <a:rPr lang="tr-TR" b="1" dirty="0" err="1" smtClean="0">
                <a:solidFill>
                  <a:srgbClr val="0070C0"/>
                </a:solidFill>
              </a:rPr>
              <a:t>number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hencoop</a:t>
            </a:r>
            <a:r>
              <a:rPr lang="tr-TR" b="1" dirty="0" smtClean="0">
                <a:solidFill>
                  <a:srgbClr val="0070C0"/>
                </a:solidFill>
              </a:rPr>
              <a:t> in </a:t>
            </a:r>
            <a:r>
              <a:rPr lang="tr-TR" b="1" dirty="0" err="1" smtClean="0">
                <a:solidFill>
                  <a:srgbClr val="0070C0"/>
                </a:solidFill>
              </a:rPr>
              <a:t>the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enterprises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by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activity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 </a:t>
            </a:r>
            <a:r>
              <a:rPr lang="tr-TR" b="1" dirty="0" err="1" smtClean="0">
                <a:solidFill>
                  <a:srgbClr val="0070C0"/>
                </a:solidFill>
              </a:rPr>
              <a:t>hencoop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capacity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that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established</a:t>
            </a:r>
            <a:r>
              <a:rPr lang="tr-TR" b="1" dirty="0" smtClean="0">
                <a:solidFill>
                  <a:srgbClr val="0070C0"/>
                </a:solidFill>
              </a:rPr>
              <a:t>  in total </a:t>
            </a:r>
          </a:p>
          <a:p>
            <a:pPr lvl="0"/>
            <a:r>
              <a:rPr lang="tr-TR" b="1" dirty="0" err="1" smtClean="0">
                <a:solidFill>
                  <a:srgbClr val="0070C0"/>
                </a:solidFill>
              </a:rPr>
              <a:t>The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structure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the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hatchery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enterprises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based</a:t>
            </a:r>
            <a:r>
              <a:rPr lang="tr-TR" b="1" dirty="0" smtClean="0">
                <a:solidFill>
                  <a:srgbClr val="0070C0"/>
                </a:solidFill>
              </a:rPr>
              <a:t> on </a:t>
            </a:r>
            <a:r>
              <a:rPr lang="tr-TR" b="1" dirty="0" err="1" smtClean="0">
                <a:solidFill>
                  <a:srgbClr val="0070C0"/>
                </a:solidFill>
              </a:rPr>
              <a:t>established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capacity</a:t>
            </a:r>
            <a:endParaRPr lang="tr-TR" b="1" dirty="0" smtClean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019A53-BF84-460F-BAA3-7EAE5D3383E0}" type="datetime1">
              <a:rPr lang="tr-TR" smtClean="0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511FFA-AFBD-44F3-9BA1-CC9BCFE6FBFF}" type="slidenum">
              <a:rPr lang="tr-TR" smtClean="0"/>
              <a:pPr>
                <a:defRPr/>
              </a:pPr>
              <a:t>19</a:t>
            </a:fld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019A53-BF84-460F-BAA3-7EAE5D3383E0}" type="datetime1">
              <a:rPr lang="tr-TR" smtClean="0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511FFA-AFBD-44F3-9BA1-CC9BCFE6FBFF}" type="slidenum">
              <a:rPr lang="tr-TR" smtClean="0"/>
              <a:pPr>
                <a:defRPr/>
              </a:pPr>
              <a:t>2</a:t>
            </a:fld>
            <a:endParaRPr lang="tr-TR" dirty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1763713" y="1052513"/>
            <a:ext cx="5832475" cy="720725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r-T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ANIMAL PRODUCTION STATISTICS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2339975" y="1700213"/>
            <a:ext cx="719138" cy="647700"/>
          </a:xfrm>
          <a:prstGeom prst="rect">
            <a:avLst/>
          </a:prstGeom>
          <a:solidFill>
            <a:srgbClr val="008000"/>
          </a:solidFill>
          <a:ln w="254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6300788" y="1700213"/>
            <a:ext cx="719137" cy="647700"/>
          </a:xfrm>
          <a:prstGeom prst="rect">
            <a:avLst/>
          </a:prstGeom>
          <a:solidFill>
            <a:srgbClr val="008000"/>
          </a:solidFill>
          <a:ln w="254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250825" y="2276475"/>
            <a:ext cx="3457575" cy="720725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r-T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ANNUAL STATISTICS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619250" y="2924175"/>
            <a:ext cx="719138" cy="647700"/>
          </a:xfrm>
          <a:prstGeom prst="rect">
            <a:avLst/>
          </a:prstGeom>
          <a:solidFill>
            <a:srgbClr val="008000"/>
          </a:solidFill>
          <a:ln w="254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323850" y="3500438"/>
            <a:ext cx="3455988" cy="1008062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tr-TR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tr-T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based</a:t>
            </a:r>
            <a:r>
              <a:rPr lang="tr-T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on </a:t>
            </a:r>
            <a:r>
              <a:rPr lang="tr-T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MoFAL</a:t>
            </a:r>
            <a:endParaRPr lang="tr-TR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tr-T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official</a:t>
            </a:r>
            <a:r>
              <a:rPr lang="tr-T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statistics</a:t>
            </a:r>
            <a:endParaRPr lang="tr-TR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tr-TR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tr-TR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5148263" y="2276475"/>
            <a:ext cx="3457575" cy="720725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r-T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MONTHLY STATISTICS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6372225" y="2924175"/>
            <a:ext cx="719138" cy="647700"/>
          </a:xfrm>
          <a:prstGeom prst="rect">
            <a:avLst/>
          </a:prstGeom>
          <a:solidFill>
            <a:srgbClr val="008000"/>
          </a:solidFill>
          <a:ln w="254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5292725" y="3500438"/>
            <a:ext cx="3311525" cy="230505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tr-TR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tr-T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based</a:t>
            </a:r>
            <a:r>
              <a:rPr lang="tr-T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on </a:t>
            </a:r>
          </a:p>
          <a:p>
            <a:pPr algn="ctr">
              <a:defRPr/>
            </a:pPr>
            <a:r>
              <a:rPr lang="tr-T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monthly</a:t>
            </a:r>
            <a:r>
              <a:rPr lang="tr-T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surveys</a:t>
            </a:r>
            <a:endParaRPr lang="tr-TR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tr-T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conducted</a:t>
            </a:r>
            <a:r>
              <a:rPr lang="tr-T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</a:t>
            </a:r>
            <a:r>
              <a:rPr lang="tr-T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regional</a:t>
            </a:r>
            <a:r>
              <a:rPr lang="tr-T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tr-T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offices</a:t>
            </a:r>
            <a:r>
              <a:rPr lang="tr-T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of </a:t>
            </a:r>
            <a:r>
              <a:rPr lang="tr-T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TurkStat</a:t>
            </a:r>
            <a:endParaRPr lang="tr-TR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tr-TR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tr-TR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85795"/>
            <a:ext cx="9144000" cy="5340368"/>
          </a:xfrm>
        </p:spPr>
        <p:txBody>
          <a:bodyPr/>
          <a:lstStyle/>
          <a:p>
            <a:pPr algn="just"/>
            <a:r>
              <a:rPr lang="tr-TR" b="1" dirty="0" err="1" smtClean="0">
                <a:solidFill>
                  <a:srgbClr val="C00000"/>
                </a:solidFill>
              </a:rPr>
              <a:t>Hide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Production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statistics</a:t>
            </a:r>
            <a:endParaRPr lang="tr-TR" b="1" dirty="0" smtClean="0">
              <a:solidFill>
                <a:srgbClr val="C00000"/>
              </a:solidFill>
            </a:endParaRPr>
          </a:p>
          <a:p>
            <a:pPr algn="just"/>
            <a:endParaRPr lang="tr-TR" sz="1000" b="1" dirty="0" smtClean="0">
              <a:solidFill>
                <a:srgbClr val="C00000"/>
              </a:solidFill>
            </a:endParaRPr>
          </a:p>
          <a:p>
            <a:pPr algn="just"/>
            <a:r>
              <a:rPr lang="tr-TR" b="1" dirty="0" smtClean="0">
                <a:solidFill>
                  <a:srgbClr val="0070C0"/>
                </a:solidFill>
              </a:rPr>
              <a:t>D</a:t>
            </a:r>
            <a:r>
              <a:rPr lang="en-GB" b="1" dirty="0" err="1" smtClean="0">
                <a:solidFill>
                  <a:srgbClr val="0070C0"/>
                </a:solidFill>
              </a:rPr>
              <a:t>ata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tr-TR" b="1" dirty="0" smtClean="0">
                <a:solidFill>
                  <a:srgbClr val="0070C0"/>
                </a:solidFill>
              </a:rPr>
              <a:t>on </a:t>
            </a:r>
            <a:r>
              <a:rPr lang="tr-TR" b="1" dirty="0" err="1" smtClean="0">
                <a:solidFill>
                  <a:srgbClr val="0070C0"/>
                </a:solidFill>
              </a:rPr>
              <a:t>hide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production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are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en-GB" b="1" dirty="0" smtClean="0">
                <a:solidFill>
                  <a:srgbClr val="0070C0"/>
                </a:solidFill>
              </a:rPr>
              <a:t>obtained from the Turkish Air Association for the number of hides donated to the association during the religious Sacrifice Festival. </a:t>
            </a:r>
            <a:endParaRPr lang="tr-TR" b="1" dirty="0" smtClean="0">
              <a:solidFill>
                <a:srgbClr val="0070C0"/>
              </a:solidFill>
            </a:endParaRPr>
          </a:p>
          <a:p>
            <a:pPr algn="just"/>
            <a:endParaRPr lang="tr-TR" dirty="0" smtClean="0"/>
          </a:p>
          <a:p>
            <a:pPr algn="just"/>
            <a:endParaRPr lang="tr-TR" b="1" dirty="0" smtClean="0">
              <a:solidFill>
                <a:srgbClr val="C00000"/>
              </a:solidFill>
            </a:endParaRPr>
          </a:p>
          <a:p>
            <a:pPr algn="just"/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019A53-BF84-460F-BAA3-7EAE5D3383E0}" type="datetime1">
              <a:rPr lang="tr-TR" smtClean="0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511FFA-AFBD-44F3-9BA1-CC9BCFE6FBFF}" type="slidenum">
              <a:rPr lang="tr-TR" smtClean="0"/>
              <a:pPr>
                <a:defRPr/>
              </a:pPr>
              <a:t>20</a:t>
            </a:fld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14357"/>
            <a:ext cx="9144000" cy="5411806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S</a:t>
            </a:r>
            <a:r>
              <a:rPr lang="en-US" b="1" dirty="0" err="1" smtClean="0">
                <a:solidFill>
                  <a:srgbClr val="C00000"/>
                </a:solidFill>
              </a:rPr>
              <a:t>ericulture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statistics</a:t>
            </a:r>
            <a:r>
              <a:rPr lang="tr-TR" b="1" dirty="0" smtClean="0">
                <a:solidFill>
                  <a:srgbClr val="C00000"/>
                </a:solidFill>
              </a:rPr>
              <a:t> ;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Data on sericulture are collected through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the</a:t>
            </a:r>
            <a:r>
              <a:rPr lang="en-US" b="1" dirty="0" smtClean="0">
                <a:solidFill>
                  <a:srgbClr val="0070C0"/>
                </a:solidFill>
              </a:rPr>
              <a:t> Bursa Silk Cocoon Agricultural Selling Cooperative Association via electronic media through </a:t>
            </a:r>
            <a:r>
              <a:rPr lang="en-US" b="1" dirty="0" err="1" smtClean="0">
                <a:solidFill>
                  <a:srgbClr val="0070C0"/>
                </a:solidFill>
              </a:rPr>
              <a:t>Electronical</a:t>
            </a:r>
            <a:r>
              <a:rPr lang="en-US" b="1" dirty="0" smtClean="0">
                <a:solidFill>
                  <a:srgbClr val="0070C0"/>
                </a:solidFill>
              </a:rPr>
              <a:t> Data Network (EDN). 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These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variables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are</a:t>
            </a:r>
            <a:r>
              <a:rPr lang="tr-TR" b="1" dirty="0" smtClean="0">
                <a:solidFill>
                  <a:srgbClr val="0070C0"/>
                </a:solidFill>
              </a:rPr>
              <a:t>;</a:t>
            </a:r>
          </a:p>
          <a:p>
            <a:pPr lvl="0" algn="just"/>
            <a:r>
              <a:rPr lang="en-US" b="1" dirty="0" smtClean="0">
                <a:solidFill>
                  <a:srgbClr val="0070C0"/>
                </a:solidFill>
              </a:rPr>
              <a:t>Number of villages engaged in sericulture</a:t>
            </a:r>
            <a:endParaRPr lang="tr-TR" b="1" dirty="0" smtClean="0">
              <a:solidFill>
                <a:srgbClr val="0070C0"/>
              </a:solidFill>
            </a:endParaRPr>
          </a:p>
          <a:p>
            <a:pPr lvl="0" algn="just"/>
            <a:r>
              <a:rPr lang="en-US" b="1" dirty="0" smtClean="0">
                <a:solidFill>
                  <a:srgbClr val="0070C0"/>
                </a:solidFill>
              </a:rPr>
              <a:t>Number of households engaged in sericulture</a:t>
            </a:r>
            <a:endParaRPr lang="tr-TR" b="1" dirty="0" smtClean="0">
              <a:solidFill>
                <a:srgbClr val="0070C0"/>
              </a:solidFill>
            </a:endParaRPr>
          </a:p>
          <a:p>
            <a:pPr lvl="0" algn="just"/>
            <a:r>
              <a:rPr lang="en-US" b="1" dirty="0" smtClean="0">
                <a:solidFill>
                  <a:srgbClr val="0070C0"/>
                </a:solidFill>
              </a:rPr>
              <a:t>Number of boxes opened</a:t>
            </a:r>
            <a:endParaRPr lang="tr-TR" b="1" dirty="0" smtClean="0">
              <a:solidFill>
                <a:srgbClr val="0070C0"/>
              </a:solidFill>
            </a:endParaRPr>
          </a:p>
          <a:p>
            <a:pPr lvl="0" algn="just"/>
            <a:r>
              <a:rPr lang="en-US" b="1" dirty="0" smtClean="0">
                <a:solidFill>
                  <a:srgbClr val="0070C0"/>
                </a:solidFill>
              </a:rPr>
              <a:t>Total production amount of silk worm cocoon</a:t>
            </a:r>
            <a:endParaRPr lang="tr-TR" b="1" dirty="0" smtClean="0">
              <a:solidFill>
                <a:srgbClr val="0070C0"/>
              </a:solidFill>
            </a:endParaRPr>
          </a:p>
          <a:p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019A53-BF84-460F-BAA3-7EAE5D3383E0}" type="datetime1">
              <a:rPr lang="tr-TR" smtClean="0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511FFA-AFBD-44F3-9BA1-CC9BCFE6FBFF}" type="slidenum">
              <a:rPr lang="tr-TR" smtClean="0"/>
              <a:pPr>
                <a:defRPr/>
              </a:pPr>
              <a:t>21</a:t>
            </a:fld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019A53-BF84-460F-BAA3-7EAE5D3383E0}" type="datetime1">
              <a:rPr lang="tr-TR" smtClean="0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511FFA-AFBD-44F3-9BA1-CC9BCFE6FBFF}" type="slidenum">
              <a:rPr lang="tr-TR" smtClean="0"/>
              <a:pPr>
                <a:defRPr/>
              </a:pPr>
              <a:t>22</a:t>
            </a:fld>
            <a:endParaRPr lang="tr-TR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8596" y="857232"/>
          <a:ext cx="8358246" cy="5143536"/>
        </p:xfrm>
        <a:graphic>
          <a:graphicData uri="http://schemas.openxmlformats.org/presentationml/2006/ole">
            <p:oleObj spid="_x0000_s1026" name="Worksheet" r:id="rId3" imgW="6152499" imgH="3863299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019A53-BF84-460F-BAA3-7EAE5D3383E0}" type="datetime1">
              <a:rPr lang="tr-TR" smtClean="0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511FFA-AFBD-44F3-9BA1-CC9BCFE6FBFF}" type="slidenum">
              <a:rPr lang="tr-TR" smtClean="0"/>
              <a:pPr>
                <a:defRPr/>
              </a:pPr>
              <a:t>23</a:t>
            </a:fld>
            <a:endParaRPr lang="tr-TR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14282" y="857232"/>
          <a:ext cx="8786874" cy="5214974"/>
        </p:xfrm>
        <a:graphic>
          <a:graphicData uri="http://schemas.openxmlformats.org/presentationml/2006/ole">
            <p:oleObj spid="_x0000_s36866" name="Worksheet" r:id="rId3" imgW="6854825" imgH="4123944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857233"/>
            <a:ext cx="8258204" cy="5268930"/>
          </a:xfrm>
        </p:spPr>
        <p:txBody>
          <a:bodyPr/>
          <a:lstStyle/>
          <a:p>
            <a:pPr algn="ctr">
              <a:buNone/>
            </a:pPr>
            <a:endParaRPr lang="tr-TR" b="1" dirty="0" smtClean="0">
              <a:solidFill>
                <a:srgbClr val="005A7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None/>
            </a:pPr>
            <a:endParaRPr lang="tr-TR" b="1" dirty="0" smtClean="0">
              <a:solidFill>
                <a:srgbClr val="005A7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None/>
            </a:pPr>
            <a:endParaRPr lang="tr-TR" b="1" dirty="0" smtClean="0">
              <a:solidFill>
                <a:srgbClr val="005A7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None/>
            </a:pPr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THANK YOU </a:t>
            </a:r>
            <a:r>
              <a:rPr lang="tr-T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</a:t>
            </a:r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YOUR ATTENTION</a:t>
            </a:r>
          </a:p>
          <a:p>
            <a:pPr algn="ctr"/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019A53-BF84-460F-BAA3-7EAE5D3383E0}" type="datetime1">
              <a:rPr lang="tr-TR" smtClean="0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511FFA-AFBD-44F3-9BA1-CC9BCFE6FBFF}" type="slidenum">
              <a:rPr lang="tr-TR" smtClean="0"/>
              <a:pPr>
                <a:defRPr/>
              </a:pPr>
              <a:t>24</a:t>
            </a:fld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14356"/>
            <a:ext cx="9001156" cy="5429287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Data collection activities have been started from the establishments that use animal products as input under the subgroup of NACE Rev.2, 10.11 and 15.11; 01.47; 10.12; 10.51 in industry and published in 3 different headlines:</a:t>
            </a:r>
            <a:endParaRPr lang="tr-TR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tr-TR" b="1" dirty="0" smtClean="0">
              <a:solidFill>
                <a:srgbClr val="0070C0"/>
              </a:solidFill>
            </a:endParaRPr>
          </a:p>
          <a:p>
            <a:r>
              <a:rPr lang="en-GB" b="1" dirty="0" smtClean="0">
                <a:solidFill>
                  <a:srgbClr val="C00000"/>
                </a:solidFill>
              </a:rPr>
              <a:t>I) </a:t>
            </a:r>
            <a:r>
              <a:rPr lang="en-GB" b="1" dirty="0" smtClean="0">
                <a:solidFill>
                  <a:srgbClr val="0070C0"/>
                </a:solidFill>
              </a:rPr>
              <a:t>Quarterly Red Meat Production Statistics</a:t>
            </a:r>
            <a:endParaRPr lang="tr-TR" b="1" dirty="0" smtClean="0">
              <a:solidFill>
                <a:srgbClr val="0070C0"/>
              </a:solidFill>
            </a:endParaRPr>
          </a:p>
          <a:p>
            <a:r>
              <a:rPr lang="en-GB" b="1" dirty="0" smtClean="0">
                <a:solidFill>
                  <a:srgbClr val="C00000"/>
                </a:solidFill>
              </a:rPr>
              <a:t>II)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0070C0"/>
                </a:solidFill>
              </a:rPr>
              <a:t>Monthly Milk Production Statistics</a:t>
            </a:r>
            <a:endParaRPr lang="tr-TR" b="1" dirty="0" smtClean="0">
              <a:solidFill>
                <a:srgbClr val="0070C0"/>
              </a:solidFill>
            </a:endParaRPr>
          </a:p>
          <a:p>
            <a:r>
              <a:rPr lang="en-GB" b="1" dirty="0" smtClean="0">
                <a:solidFill>
                  <a:srgbClr val="C00000"/>
                </a:solidFill>
              </a:rPr>
              <a:t>III)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0070C0"/>
                </a:solidFill>
              </a:rPr>
              <a:t>Monthly Poultry Production Statistics</a:t>
            </a:r>
            <a:endParaRPr lang="tr-TR" b="1" dirty="0" smtClean="0">
              <a:solidFill>
                <a:srgbClr val="0070C0"/>
              </a:solidFill>
            </a:endParaRPr>
          </a:p>
          <a:p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019A53-BF84-460F-BAA3-7EAE5D3383E0}" type="datetime1">
              <a:rPr lang="tr-TR" smtClean="0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511FFA-AFBD-44F3-9BA1-CC9BCFE6FBFF}" type="slidenum">
              <a:rPr lang="tr-TR" smtClean="0"/>
              <a:pPr>
                <a:defRPr/>
              </a:pPr>
              <a:t>3</a:t>
            </a:fld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14357"/>
            <a:ext cx="9144000" cy="5411806"/>
          </a:xfrm>
        </p:spPr>
        <p:txBody>
          <a:bodyPr/>
          <a:lstStyle/>
          <a:p>
            <a:r>
              <a:rPr lang="tr-TR" b="1" dirty="0" smtClean="0">
                <a:solidFill>
                  <a:srgbClr val="990033"/>
                </a:solidFill>
              </a:rPr>
              <a:t>ANIMAL PRODUCTION STATISTICS ;</a:t>
            </a:r>
          </a:p>
          <a:p>
            <a:pPr>
              <a:buNone/>
            </a:pPr>
            <a:endParaRPr lang="tr-TR" sz="1000" b="1" dirty="0" smtClean="0">
              <a:solidFill>
                <a:srgbClr val="990033"/>
              </a:solidFill>
            </a:endParaRPr>
          </a:p>
          <a:p>
            <a:r>
              <a:rPr lang="tr-TR" b="1" dirty="0" err="1" smtClean="0">
                <a:solidFill>
                  <a:srgbClr val="0070C0"/>
                </a:solidFill>
              </a:rPr>
              <a:t>Meat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Production</a:t>
            </a:r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b="1" dirty="0" err="1" smtClean="0">
                <a:solidFill>
                  <a:srgbClr val="0070C0"/>
                </a:solidFill>
              </a:rPr>
              <a:t>Milk</a:t>
            </a:r>
            <a:r>
              <a:rPr lang="tr-TR" b="1" dirty="0" smtClean="0">
                <a:solidFill>
                  <a:srgbClr val="0070C0"/>
                </a:solidFill>
              </a:rPr>
              <a:t> &amp; </a:t>
            </a:r>
            <a:r>
              <a:rPr lang="tr-TR" b="1" dirty="0" err="1" smtClean="0">
                <a:solidFill>
                  <a:srgbClr val="0070C0"/>
                </a:solidFill>
              </a:rPr>
              <a:t>Dairy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Products</a:t>
            </a:r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b="1" dirty="0" err="1" smtClean="0">
                <a:solidFill>
                  <a:srgbClr val="0070C0"/>
                </a:solidFill>
              </a:rPr>
              <a:t>Eggs</a:t>
            </a:r>
            <a:r>
              <a:rPr lang="tr-TR" b="1" dirty="0" smtClean="0">
                <a:solidFill>
                  <a:srgbClr val="0070C0"/>
                </a:solidFill>
              </a:rPr>
              <a:t> &amp; </a:t>
            </a:r>
            <a:r>
              <a:rPr lang="tr-TR" b="1" dirty="0" err="1" smtClean="0">
                <a:solidFill>
                  <a:srgbClr val="0070C0"/>
                </a:solidFill>
              </a:rPr>
              <a:t>Poultry</a:t>
            </a:r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b="1" dirty="0" err="1" smtClean="0">
                <a:solidFill>
                  <a:srgbClr val="0070C0"/>
                </a:solidFill>
              </a:rPr>
              <a:t>Wool</a:t>
            </a:r>
            <a:r>
              <a:rPr lang="tr-TR" b="1" dirty="0" smtClean="0">
                <a:solidFill>
                  <a:srgbClr val="0070C0"/>
                </a:solidFill>
              </a:rPr>
              <a:t>, </a:t>
            </a:r>
            <a:r>
              <a:rPr lang="tr-TR" b="1" dirty="0" err="1" smtClean="0">
                <a:solidFill>
                  <a:srgbClr val="0070C0"/>
                </a:solidFill>
              </a:rPr>
              <a:t>hair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mohair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production</a:t>
            </a:r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b="1" dirty="0" err="1" smtClean="0">
                <a:solidFill>
                  <a:srgbClr val="0070C0"/>
                </a:solidFill>
              </a:rPr>
              <a:t>Hide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Production</a:t>
            </a:r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b="1" dirty="0" err="1" smtClean="0">
                <a:solidFill>
                  <a:srgbClr val="0070C0"/>
                </a:solidFill>
              </a:rPr>
              <a:t>Apiculture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tr-TR" b="1" dirty="0" err="1" smtClean="0">
                <a:solidFill>
                  <a:srgbClr val="0070C0"/>
                </a:solidFill>
              </a:rPr>
              <a:t>Se</a:t>
            </a:r>
            <a:r>
              <a:rPr lang="en-GB" b="1" dirty="0" smtClean="0">
                <a:solidFill>
                  <a:srgbClr val="0070C0"/>
                </a:solidFill>
              </a:rPr>
              <a:t>r</a:t>
            </a:r>
            <a:r>
              <a:rPr lang="tr-TR" b="1" dirty="0" err="1" smtClean="0">
                <a:solidFill>
                  <a:srgbClr val="0070C0"/>
                </a:solidFill>
              </a:rPr>
              <a:t>iculture</a:t>
            </a:r>
            <a:endParaRPr lang="tr-TR" b="1" dirty="0" smtClean="0">
              <a:solidFill>
                <a:srgbClr val="0070C0"/>
              </a:solidFill>
            </a:endParaRPr>
          </a:p>
          <a:p>
            <a:endParaRPr lang="tr-TR" b="1" dirty="0" smtClean="0">
              <a:solidFill>
                <a:schemeClr val="accent2"/>
              </a:solidFill>
            </a:endParaRPr>
          </a:p>
          <a:p>
            <a:endParaRPr lang="tr-TR" b="1" dirty="0" smtClean="0">
              <a:solidFill>
                <a:schemeClr val="accent2"/>
              </a:solidFill>
            </a:endParaRPr>
          </a:p>
          <a:p>
            <a:endParaRPr lang="tr-TR" b="1" dirty="0" smtClean="0">
              <a:solidFill>
                <a:schemeClr val="accent2"/>
              </a:solidFill>
            </a:endParaRPr>
          </a:p>
          <a:p>
            <a:endParaRPr lang="tr-TR" b="1" dirty="0" smtClean="0">
              <a:solidFill>
                <a:schemeClr val="accent2"/>
              </a:solidFill>
            </a:endParaRPr>
          </a:p>
          <a:p>
            <a:endParaRPr lang="tr-TR" b="1" dirty="0" smtClean="0">
              <a:solidFill>
                <a:schemeClr val="accent2"/>
              </a:solidFill>
            </a:endParaRPr>
          </a:p>
          <a:p>
            <a:endParaRPr lang="tr-TR" b="1" dirty="0" smtClean="0">
              <a:solidFill>
                <a:schemeClr val="accent2"/>
              </a:solidFill>
            </a:endParaRPr>
          </a:p>
          <a:p>
            <a:endParaRPr lang="tr-TR" b="1" dirty="0" smtClean="0">
              <a:solidFill>
                <a:srgbClr val="990033"/>
              </a:solidFill>
            </a:endParaRP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019A53-BF84-460F-BAA3-7EAE5D3383E0}" type="datetime1">
              <a:rPr lang="tr-TR" smtClean="0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511FFA-AFBD-44F3-9BA1-CC9BCFE6FBFF}" type="slidenum">
              <a:rPr lang="tr-TR" smtClean="0"/>
              <a:pPr>
                <a:defRPr/>
              </a:pPr>
              <a:t>4</a:t>
            </a:fld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019A53-BF84-460F-BAA3-7EAE5D3383E0}" type="datetime1">
              <a:rPr lang="tr-TR" smtClean="0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511FFA-AFBD-44F3-9BA1-CC9BCFE6FBFF}" type="slidenum">
              <a:rPr lang="tr-TR" smtClean="0"/>
              <a:pPr>
                <a:defRPr/>
              </a:pPr>
              <a:t>5</a:t>
            </a:fld>
            <a:endParaRPr lang="tr-TR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95288" y="785794"/>
            <a:ext cx="8343899" cy="5152950"/>
            <a:chOff x="249" y="1117"/>
            <a:chExt cx="5256" cy="2642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49" y="1117"/>
              <a:ext cx="5256" cy="2314"/>
              <a:chOff x="249" y="1071"/>
              <a:chExt cx="5256" cy="2314"/>
            </a:xfrm>
          </p:grpSpPr>
          <p:sp>
            <p:nvSpPr>
              <p:cNvPr id="9" name="AutoShape 7"/>
              <p:cNvSpPr>
                <a:spLocks/>
              </p:cNvSpPr>
              <p:nvPr/>
            </p:nvSpPr>
            <p:spPr bwMode="auto">
              <a:xfrm>
                <a:off x="3651" y="2296"/>
                <a:ext cx="226" cy="907"/>
              </a:xfrm>
              <a:prstGeom prst="rightBrace">
                <a:avLst>
                  <a:gd name="adj1" fmla="val 33444"/>
                  <a:gd name="adj2" fmla="val 5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 b="1">
                  <a:solidFill>
                    <a:srgbClr val="0070C0"/>
                  </a:solidFill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2699" y="2341"/>
                <a:ext cx="1113" cy="6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000" b="1">
                    <a:solidFill>
                      <a:srgbClr val="0070C0"/>
                    </a:solidFill>
                  </a:rPr>
                  <a:t>Eggs</a:t>
                </a:r>
              </a:p>
              <a:p>
                <a:r>
                  <a:rPr lang="en-GB" sz="2000" b="1">
                    <a:solidFill>
                      <a:srgbClr val="0070C0"/>
                    </a:solidFill>
                  </a:rPr>
                  <a:t>Honey</a:t>
                </a:r>
              </a:p>
              <a:p>
                <a:r>
                  <a:rPr lang="en-GB" sz="2000" b="1">
                    <a:solidFill>
                      <a:srgbClr val="0070C0"/>
                    </a:solidFill>
                  </a:rPr>
                  <a:t>Honey wax</a:t>
                </a:r>
              </a:p>
              <a:p>
                <a:r>
                  <a:rPr lang="en-GB" sz="2000" b="1">
                    <a:solidFill>
                      <a:srgbClr val="0070C0"/>
                    </a:solidFill>
                  </a:rPr>
                  <a:t>Silk</a:t>
                </a:r>
                <a:r>
                  <a:rPr lang="tr-TR" sz="2000" b="1">
                    <a:solidFill>
                      <a:srgbClr val="0070C0"/>
                    </a:solidFill>
                  </a:rPr>
                  <a:t> cocoons</a:t>
                </a:r>
                <a:endParaRPr lang="en-GB" sz="2000" b="1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11" name="Group 9"/>
              <p:cNvGrpSpPr>
                <a:grpSpLocks/>
              </p:cNvGrpSpPr>
              <p:nvPr/>
            </p:nvGrpSpPr>
            <p:grpSpPr bwMode="auto">
              <a:xfrm>
                <a:off x="249" y="1071"/>
                <a:ext cx="5256" cy="2314"/>
                <a:chOff x="180" y="1071"/>
                <a:chExt cx="5256" cy="2314"/>
              </a:xfrm>
            </p:grpSpPr>
            <p:sp>
              <p:nvSpPr>
                <p:cNvPr id="1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1247" y="1752"/>
                  <a:ext cx="726" cy="54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tr-TR" b="1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3" name="Line 11"/>
                <p:cNvSpPr>
                  <a:spLocks noChangeShapeType="1"/>
                </p:cNvSpPr>
                <p:nvPr/>
              </p:nvSpPr>
              <p:spPr bwMode="auto">
                <a:xfrm>
                  <a:off x="2154" y="1752"/>
                  <a:ext cx="726" cy="54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tr-TR" b="1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4" name="AutoShape 12"/>
                <p:cNvSpPr>
                  <a:spLocks/>
                </p:cNvSpPr>
                <p:nvPr/>
              </p:nvSpPr>
              <p:spPr bwMode="auto">
                <a:xfrm rot="5400000">
                  <a:off x="1610" y="2613"/>
                  <a:ext cx="182" cy="1361"/>
                </a:xfrm>
                <a:prstGeom prst="rightBrace">
                  <a:avLst>
                    <a:gd name="adj1" fmla="val 62317"/>
                    <a:gd name="adj2" fmla="val 50000"/>
                  </a:avLst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 b="1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5" name="Line 13"/>
                <p:cNvSpPr>
                  <a:spLocks noChangeShapeType="1"/>
                </p:cNvSpPr>
                <p:nvPr/>
              </p:nvSpPr>
              <p:spPr bwMode="auto">
                <a:xfrm>
                  <a:off x="2699" y="1480"/>
                  <a:ext cx="86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tr-TR" b="1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6" name="Rectangle 14"/>
                <p:cNvSpPr>
                  <a:spLocks noChangeArrowheads="1"/>
                </p:cNvSpPr>
                <p:nvPr/>
              </p:nvSpPr>
              <p:spPr bwMode="auto">
                <a:xfrm>
                  <a:off x="180" y="1071"/>
                  <a:ext cx="2272" cy="5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marL="457200" indent="-457200"/>
                  <a:r>
                    <a:rPr lang="tr-TR" sz="2000" b="1" dirty="0" err="1">
                      <a:solidFill>
                        <a:srgbClr val="0070C0"/>
                      </a:solidFill>
                    </a:rPr>
                    <a:t>Statistics</a:t>
                  </a:r>
                  <a:r>
                    <a:rPr lang="tr-TR" sz="2000" b="1" dirty="0">
                      <a:solidFill>
                        <a:srgbClr val="0070C0"/>
                      </a:solidFill>
                    </a:rPr>
                    <a:t> </a:t>
                  </a:r>
                  <a:r>
                    <a:rPr lang="tr-TR" sz="2000" b="1" dirty="0" err="1">
                      <a:solidFill>
                        <a:srgbClr val="0070C0"/>
                      </a:solidFill>
                    </a:rPr>
                    <a:t>are</a:t>
                  </a:r>
                  <a:r>
                    <a:rPr lang="tr-TR" sz="2000" b="1" dirty="0">
                      <a:solidFill>
                        <a:srgbClr val="0070C0"/>
                      </a:solidFill>
                    </a:rPr>
                    <a:t> </a:t>
                  </a:r>
                  <a:r>
                    <a:rPr lang="tr-TR" sz="2000" b="1" dirty="0" err="1">
                      <a:solidFill>
                        <a:srgbClr val="0070C0"/>
                      </a:solidFill>
                    </a:rPr>
                    <a:t>collected</a:t>
                  </a:r>
                  <a:r>
                    <a:rPr lang="tr-TR" sz="2000" b="1" dirty="0">
                      <a:solidFill>
                        <a:srgbClr val="0070C0"/>
                      </a:solidFill>
                    </a:rPr>
                    <a:t> </a:t>
                  </a:r>
                  <a:r>
                    <a:rPr lang="tr-TR" sz="2000" b="1" dirty="0" err="1">
                      <a:solidFill>
                        <a:srgbClr val="0070C0"/>
                      </a:solidFill>
                    </a:rPr>
                    <a:t>for</a:t>
                  </a:r>
                  <a:r>
                    <a:rPr lang="en-GB" sz="2000" b="1" dirty="0">
                      <a:solidFill>
                        <a:srgbClr val="0070C0"/>
                      </a:solidFill>
                    </a:rPr>
                    <a:t>:</a:t>
                  </a:r>
                </a:p>
                <a:p>
                  <a:pPr marL="1371600" lvl="2" indent="-457200">
                    <a:buFontTx/>
                    <a:buAutoNum type="romanUcParenR"/>
                  </a:pPr>
                  <a:r>
                    <a:rPr lang="tr-TR" sz="2000" b="1" dirty="0" err="1">
                      <a:solidFill>
                        <a:srgbClr val="0070C0"/>
                      </a:solidFill>
                    </a:rPr>
                    <a:t>Livestock</a:t>
                  </a:r>
                  <a:endParaRPr lang="en-GB" sz="2000" b="1" dirty="0">
                    <a:solidFill>
                      <a:srgbClr val="0070C0"/>
                    </a:solidFill>
                  </a:endParaRPr>
                </a:p>
                <a:p>
                  <a:pPr marL="1371600" lvl="2" indent="-457200">
                    <a:buFontTx/>
                    <a:buAutoNum type="romanUcParenR"/>
                  </a:pPr>
                  <a:r>
                    <a:rPr lang="tr-TR" sz="2000" b="1" dirty="0" err="1">
                      <a:solidFill>
                        <a:srgbClr val="0070C0"/>
                      </a:solidFill>
                    </a:rPr>
                    <a:t>Animal</a:t>
                  </a:r>
                  <a:r>
                    <a:rPr lang="tr-TR" sz="2000" b="1" dirty="0">
                      <a:solidFill>
                        <a:srgbClr val="0070C0"/>
                      </a:solidFill>
                    </a:rPr>
                    <a:t> </a:t>
                  </a:r>
                  <a:r>
                    <a:rPr lang="tr-TR" sz="2000" b="1" dirty="0" err="1">
                      <a:solidFill>
                        <a:srgbClr val="0070C0"/>
                      </a:solidFill>
                    </a:rPr>
                    <a:t>Products</a:t>
                  </a:r>
                  <a:endParaRPr lang="en-GB" sz="2000" b="1" dirty="0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7" name="Rectangle 15"/>
                <p:cNvSpPr>
                  <a:spLocks noChangeArrowheads="1"/>
                </p:cNvSpPr>
                <p:nvPr/>
              </p:nvSpPr>
              <p:spPr bwMode="auto">
                <a:xfrm>
                  <a:off x="3777" y="1071"/>
                  <a:ext cx="1659" cy="6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tr-TR" sz="2000" b="1" dirty="0">
                      <a:solidFill>
                        <a:srgbClr val="0070C0"/>
                      </a:solidFill>
                    </a:rPr>
                    <a:t>Number of livestock</a:t>
                  </a:r>
                  <a:endParaRPr lang="en-GB" sz="2000" b="1" dirty="0">
                    <a:solidFill>
                      <a:srgbClr val="0070C0"/>
                    </a:solidFill>
                  </a:endParaRPr>
                </a:p>
                <a:p>
                  <a:r>
                    <a:rPr lang="tr-TR" sz="2000" b="1" dirty="0">
                      <a:solidFill>
                        <a:srgbClr val="0070C0"/>
                      </a:solidFill>
                    </a:rPr>
                    <a:t>Number of poultry</a:t>
                  </a:r>
                  <a:endParaRPr lang="en-GB" sz="2000" b="1" dirty="0">
                    <a:solidFill>
                      <a:srgbClr val="0070C0"/>
                    </a:solidFill>
                  </a:endParaRPr>
                </a:p>
                <a:p>
                  <a:r>
                    <a:rPr lang="tr-TR" sz="2000" b="1" dirty="0" smtClean="0">
                      <a:solidFill>
                        <a:srgbClr val="0070C0"/>
                      </a:solidFill>
                    </a:rPr>
                    <a:t>Apiculture</a:t>
                  </a:r>
                  <a:r>
                    <a:rPr lang="en-US" sz="2000" b="1" dirty="0" smtClean="0">
                      <a:solidFill>
                        <a:srgbClr val="0070C0"/>
                      </a:solidFill>
                    </a:rPr>
                    <a:t> (bees)</a:t>
                  </a:r>
                  <a:endParaRPr lang="en-GB" sz="2000" b="1" dirty="0">
                    <a:solidFill>
                      <a:srgbClr val="0070C0"/>
                    </a:solidFill>
                  </a:endParaRPr>
                </a:p>
                <a:p>
                  <a:r>
                    <a:rPr lang="tr-TR" sz="2000" b="1" dirty="0">
                      <a:solidFill>
                        <a:srgbClr val="0070C0"/>
                      </a:solidFill>
                    </a:rPr>
                    <a:t>Sericulture</a:t>
                  </a:r>
                  <a:endParaRPr lang="en-GB" sz="2000" b="1" dirty="0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8" name="Rectangle 16"/>
                <p:cNvSpPr>
                  <a:spLocks noChangeArrowheads="1"/>
                </p:cNvSpPr>
                <p:nvPr/>
              </p:nvSpPr>
              <p:spPr bwMode="auto">
                <a:xfrm>
                  <a:off x="930" y="2371"/>
                  <a:ext cx="1511" cy="6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tr-TR" sz="2000" b="1">
                      <a:solidFill>
                        <a:srgbClr val="0070C0"/>
                      </a:solidFill>
                    </a:rPr>
                    <a:t>Milk</a:t>
                  </a:r>
                  <a:endParaRPr lang="en-GB" sz="2000" b="1">
                    <a:solidFill>
                      <a:srgbClr val="0070C0"/>
                    </a:solidFill>
                  </a:endParaRPr>
                </a:p>
                <a:p>
                  <a:r>
                    <a:rPr lang="tr-TR" sz="2000" b="1">
                      <a:solidFill>
                        <a:srgbClr val="0070C0"/>
                      </a:solidFill>
                    </a:rPr>
                    <a:t>Meat</a:t>
                  </a:r>
                  <a:endParaRPr lang="en-GB" sz="2000" b="1">
                    <a:solidFill>
                      <a:srgbClr val="0070C0"/>
                    </a:solidFill>
                  </a:endParaRPr>
                </a:p>
                <a:p>
                  <a:r>
                    <a:rPr lang="tr-TR" sz="2000" b="1">
                      <a:solidFill>
                        <a:srgbClr val="0070C0"/>
                      </a:solidFill>
                    </a:rPr>
                    <a:t>Hide</a:t>
                  </a:r>
                  <a:endParaRPr lang="en-GB" sz="2000" b="1">
                    <a:solidFill>
                      <a:srgbClr val="0070C0"/>
                    </a:solidFill>
                  </a:endParaRPr>
                </a:p>
                <a:p>
                  <a:r>
                    <a:rPr lang="tr-TR" sz="2000" b="1">
                      <a:solidFill>
                        <a:srgbClr val="0070C0"/>
                      </a:solidFill>
                    </a:rPr>
                    <a:t>Wool, hair, mohair</a:t>
                  </a:r>
                  <a:endParaRPr lang="en-GB" sz="2000" b="1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9" name="Rectangle 17"/>
                <p:cNvSpPr>
                  <a:spLocks noChangeArrowheads="1"/>
                </p:cNvSpPr>
                <p:nvPr/>
              </p:nvSpPr>
              <p:spPr bwMode="auto">
                <a:xfrm>
                  <a:off x="3878" y="2332"/>
                  <a:ext cx="870" cy="8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2000" b="1">
                      <a:solidFill>
                        <a:srgbClr val="0070C0"/>
                      </a:solidFill>
                    </a:rPr>
                    <a:t>Obtained</a:t>
                  </a:r>
                </a:p>
                <a:p>
                  <a:r>
                    <a:rPr lang="en-GB" sz="2000" b="1">
                      <a:solidFill>
                        <a:srgbClr val="0070C0"/>
                      </a:solidFill>
                    </a:rPr>
                    <a:t>from</a:t>
                  </a:r>
                </a:p>
                <a:p>
                  <a:r>
                    <a:rPr lang="en-GB" sz="2000" b="1">
                      <a:solidFill>
                        <a:srgbClr val="0070C0"/>
                      </a:solidFill>
                    </a:rPr>
                    <a:t>data</a:t>
                  </a:r>
                </a:p>
                <a:p>
                  <a:r>
                    <a:rPr lang="en-GB" sz="2000" b="1">
                      <a:solidFill>
                        <a:srgbClr val="0070C0"/>
                      </a:solidFill>
                    </a:rPr>
                    <a:t>collection</a:t>
                  </a:r>
                  <a:endParaRPr lang="tr-TR" sz="2000" b="1">
                    <a:solidFill>
                      <a:srgbClr val="0070C0"/>
                    </a:solidFill>
                  </a:endParaRPr>
                </a:p>
                <a:p>
                  <a:r>
                    <a:rPr lang="tr-TR" sz="2000" b="1">
                      <a:solidFill>
                        <a:srgbClr val="0070C0"/>
                      </a:solidFill>
                    </a:rPr>
                    <a:t>forms</a:t>
                  </a:r>
                  <a:endParaRPr lang="en-GB" sz="2000" b="1">
                    <a:solidFill>
                      <a:srgbClr val="0070C0"/>
                    </a:solidFill>
                  </a:endParaRPr>
                </a:p>
              </p:txBody>
            </p:sp>
          </p:grpSp>
        </p:grpSp>
        <p:sp>
          <p:nvSpPr>
            <p:cNvPr id="8" name="Rectangle 18"/>
            <p:cNvSpPr>
              <a:spLocks noChangeArrowheads="1"/>
            </p:cNvSpPr>
            <p:nvPr/>
          </p:nvSpPr>
          <p:spPr bwMode="auto">
            <a:xfrm>
              <a:off x="703" y="3396"/>
              <a:ext cx="2177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2000" b="1">
                  <a:solidFill>
                    <a:srgbClr val="0070C0"/>
                  </a:solidFill>
                </a:rPr>
                <a:t>calculated by TURKSTAT                    using coefficients</a:t>
              </a:r>
              <a:endParaRPr lang="en-GB" sz="2000" b="1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019A53-BF84-460F-BAA3-7EAE5D3383E0}" type="datetime1">
              <a:rPr lang="tr-TR" smtClean="0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511FFA-AFBD-44F3-9BA1-CC9BCFE6FBFF}" type="slidenum">
              <a:rPr lang="tr-TR" smtClean="0"/>
              <a:pPr>
                <a:defRPr/>
              </a:pPr>
              <a:t>6</a:t>
            </a:fld>
            <a:endParaRPr lang="tr-TR" dirty="0"/>
          </a:p>
        </p:txBody>
      </p:sp>
      <p:sp>
        <p:nvSpPr>
          <p:cNvPr id="6" name="2 İçerik Yer Tutucusu"/>
          <p:cNvSpPr>
            <a:spLocks noGrp="1"/>
          </p:cNvSpPr>
          <p:nvPr>
            <p:ph idx="1"/>
          </p:nvPr>
        </p:nvSpPr>
        <p:spPr>
          <a:xfrm>
            <a:off x="0" y="857233"/>
            <a:ext cx="9001156" cy="5268930"/>
          </a:xfrm>
        </p:spPr>
        <p:txBody>
          <a:bodyPr/>
          <a:lstStyle/>
          <a:p>
            <a:pPr algn="just"/>
            <a:r>
              <a:rPr lang="tr-TR" sz="2400" b="1" dirty="0" err="1" smtClean="0">
                <a:solidFill>
                  <a:srgbClr val="CC0000"/>
                </a:solidFill>
                <a:latin typeface="+mn-lt"/>
              </a:rPr>
              <a:t>Animal</a:t>
            </a:r>
            <a:r>
              <a:rPr lang="tr-TR" sz="2400" b="1" dirty="0" smtClean="0">
                <a:solidFill>
                  <a:srgbClr val="CC0000"/>
                </a:solidFill>
                <a:latin typeface="+mn-lt"/>
              </a:rPr>
              <a:t> </a:t>
            </a:r>
            <a:r>
              <a:rPr lang="tr-TR" sz="2400" b="1" dirty="0" err="1" smtClean="0">
                <a:solidFill>
                  <a:srgbClr val="CC0000"/>
                </a:solidFill>
                <a:latin typeface="+mn-lt"/>
              </a:rPr>
              <a:t>Products</a:t>
            </a:r>
            <a:r>
              <a:rPr lang="tr-TR" sz="2400" b="1" dirty="0" smtClean="0">
                <a:solidFill>
                  <a:srgbClr val="CC0000"/>
                </a:solidFill>
                <a:latin typeface="+mn-lt"/>
              </a:rPr>
              <a:t>:</a:t>
            </a:r>
          </a:p>
          <a:p>
            <a:pPr algn="just">
              <a:buNone/>
            </a:pPr>
            <a:r>
              <a:rPr lang="tr-TR" sz="2400" b="1" dirty="0" smtClean="0">
                <a:latin typeface="+mn-lt"/>
              </a:rPr>
              <a:t>    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D</a:t>
            </a:r>
            <a:r>
              <a:rPr lang="en-US" sz="2400" b="1" dirty="0" err="1" smtClean="0">
                <a:solidFill>
                  <a:srgbClr val="0070C0"/>
                </a:solidFill>
                <a:latin typeface="+mn-lt"/>
              </a:rPr>
              <a:t>ata</a:t>
            </a:r>
            <a:r>
              <a:rPr lang="en-US" sz="2400" b="1" dirty="0" smtClean="0">
                <a:solidFill>
                  <a:srgbClr val="0070C0"/>
                </a:solidFill>
                <a:latin typeface="+mn-lt"/>
              </a:rPr>
              <a:t> is compiled by TURKSTAT Regional Offices via questionnaire, phone and fax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monthly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and</a:t>
            </a:r>
            <a:r>
              <a:rPr lang="en-GB" sz="2400" b="1" dirty="0" smtClean="0">
                <a:solidFill>
                  <a:srgbClr val="0070C0"/>
                </a:solidFill>
                <a:latin typeface="+mn-lt"/>
              </a:rPr>
              <a:t> constituted into data mining process.</a:t>
            </a:r>
            <a:endParaRPr lang="tr-TR" sz="2400" b="1" dirty="0" smtClean="0">
              <a:solidFill>
                <a:srgbClr val="0070C0"/>
              </a:solidFill>
              <a:latin typeface="+mn-lt"/>
            </a:endParaRPr>
          </a:p>
          <a:p>
            <a:pPr algn="just">
              <a:buNone/>
            </a:pPr>
            <a:endParaRPr lang="tr-TR" sz="2400" b="1" dirty="0" smtClean="0">
              <a:solidFill>
                <a:srgbClr val="0070C0"/>
              </a:solidFill>
              <a:latin typeface="+mn-lt"/>
            </a:endParaRPr>
          </a:p>
          <a:p>
            <a:pPr lvl="1" algn="just"/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the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quantity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 of 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milk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production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,</a:t>
            </a:r>
          </a:p>
          <a:p>
            <a:pPr lvl="1" algn="just"/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the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quantity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 of 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red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and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white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meat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production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,</a:t>
            </a:r>
          </a:p>
          <a:p>
            <a:pPr lvl="1" algn="just"/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Quantity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 of 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hide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production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,</a:t>
            </a:r>
          </a:p>
          <a:p>
            <a:pPr lvl="1" algn="just"/>
            <a:r>
              <a:rPr lang="en-US" sz="2400" b="1" dirty="0" smtClean="0">
                <a:solidFill>
                  <a:srgbClr val="0070C0"/>
                </a:solidFill>
                <a:latin typeface="+mn-lt"/>
              </a:rPr>
              <a:t>the production quantity of wool, hair and mohair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,</a:t>
            </a:r>
          </a:p>
          <a:p>
            <a:pPr lvl="1" algn="just">
              <a:buNone/>
            </a:pPr>
            <a:r>
              <a:rPr lang="tr-TR" dirty="0" smtClean="0"/>
              <a:t> 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019A53-BF84-460F-BAA3-7EAE5D3383E0}" type="datetime1">
              <a:rPr lang="tr-TR" smtClean="0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511FFA-AFBD-44F3-9BA1-CC9BCFE6FBFF}" type="slidenum">
              <a:rPr lang="tr-TR" smtClean="0"/>
              <a:pPr>
                <a:defRPr/>
              </a:pPr>
              <a:t>7</a:t>
            </a:fld>
            <a:endParaRPr lang="tr-TR" dirty="0"/>
          </a:p>
        </p:txBody>
      </p:sp>
      <p:sp>
        <p:nvSpPr>
          <p:cNvPr id="6" name="2 İçerik Yer Tutucusu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483245"/>
          </a:xfrm>
        </p:spPr>
        <p:txBody>
          <a:bodyPr/>
          <a:lstStyle/>
          <a:p>
            <a:pPr algn="just">
              <a:buNone/>
            </a:pPr>
            <a:r>
              <a:rPr lang="en-GB" b="1" i="1" dirty="0" smtClean="0">
                <a:solidFill>
                  <a:srgbClr val="C00000"/>
                </a:solidFill>
              </a:rPr>
              <a:t>Meat </a:t>
            </a:r>
            <a:r>
              <a:rPr lang="tr-TR" b="1" i="1" dirty="0" smtClean="0">
                <a:solidFill>
                  <a:srgbClr val="C00000"/>
                </a:solidFill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</a:rPr>
              <a:t>production</a:t>
            </a:r>
            <a:r>
              <a:rPr lang="tr-TR" b="1" i="1" dirty="0" smtClean="0">
                <a:solidFill>
                  <a:srgbClr val="C00000"/>
                </a:solidFill>
              </a:rPr>
              <a:t> </a:t>
            </a:r>
            <a:r>
              <a:rPr lang="en-GB" b="1" i="1" dirty="0" smtClean="0">
                <a:solidFill>
                  <a:srgbClr val="C00000"/>
                </a:solidFill>
              </a:rPr>
              <a:t>Statistics</a:t>
            </a:r>
            <a:r>
              <a:rPr lang="tr-TR" b="1" i="1" dirty="0" smtClean="0">
                <a:solidFill>
                  <a:srgbClr val="C00000"/>
                </a:solidFill>
              </a:rPr>
              <a:t> ;</a:t>
            </a:r>
          </a:p>
          <a:p>
            <a:pPr algn="just">
              <a:buNone/>
            </a:pPr>
            <a:endParaRPr lang="tr-TR" sz="1000" b="1" i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tr-TR" dirty="0" smtClean="0"/>
              <a:t>   </a:t>
            </a:r>
            <a:r>
              <a:rPr lang="en-GB" b="1" dirty="0" smtClean="0">
                <a:solidFill>
                  <a:srgbClr val="0070C0"/>
                </a:solidFill>
              </a:rPr>
              <a:t>Since 2010, statistical data on red meat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en-GB" b="1" dirty="0" smtClean="0">
                <a:solidFill>
                  <a:srgbClr val="0070C0"/>
                </a:solidFill>
              </a:rPr>
              <a:t> poultry meat </a:t>
            </a:r>
            <a:r>
              <a:rPr lang="tr-TR" b="1" dirty="0" err="1" smtClean="0">
                <a:solidFill>
                  <a:srgbClr val="0070C0"/>
                </a:solidFill>
              </a:rPr>
              <a:t>are</a:t>
            </a:r>
            <a:r>
              <a:rPr lang="en-GB" b="1" dirty="0" smtClean="0">
                <a:solidFill>
                  <a:srgbClr val="0070C0"/>
                </a:solidFill>
              </a:rPr>
              <a:t> collected on a monthly basis. The monthly publication of data in press releases started in December 2010 for data belonging to the January-October 2010 period. </a:t>
            </a:r>
            <a:endParaRPr lang="tr-TR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tr-TR" sz="1000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tr-TR" dirty="0" smtClean="0"/>
              <a:t>    </a:t>
            </a:r>
            <a:r>
              <a:rPr lang="en-GB" b="1" dirty="0" smtClean="0">
                <a:solidFill>
                  <a:srgbClr val="0070C0"/>
                </a:solidFill>
              </a:rPr>
              <a:t>Since 2012, meat production statistics are released quarterly, while other animal production statistics continue to be published on a monthly basis.</a:t>
            </a:r>
            <a:endParaRPr lang="tr-TR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tr-TR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tr-TR" b="1" i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endParaRPr lang="tr-TR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endParaRPr lang="tr-TR" sz="2400" b="1" dirty="0" smtClean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5572163"/>
          </a:xfrm>
        </p:spPr>
        <p:txBody>
          <a:bodyPr/>
          <a:lstStyle/>
          <a:p>
            <a:pPr algn="just"/>
            <a:r>
              <a:rPr lang="en-GB" b="1" dirty="0" smtClean="0">
                <a:solidFill>
                  <a:srgbClr val="0070C0"/>
                </a:solidFill>
              </a:rPr>
              <a:t>Red meat production statistics were based on the number of bovine, ovine and </a:t>
            </a:r>
            <a:r>
              <a:rPr lang="en-GB" b="1" dirty="0" err="1" smtClean="0">
                <a:solidFill>
                  <a:srgbClr val="0070C0"/>
                </a:solidFill>
              </a:rPr>
              <a:t>caprine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slaughterings</a:t>
            </a:r>
            <a:r>
              <a:rPr lang="en-GB" b="1" dirty="0" smtClean="0">
                <a:solidFill>
                  <a:srgbClr val="0070C0"/>
                </a:solidFill>
              </a:rPr>
              <a:t> registered by municipal and private slaughterhouses</a:t>
            </a:r>
            <a:r>
              <a:rPr lang="tr-TR" b="1" dirty="0" smtClean="0">
                <a:solidFill>
                  <a:srgbClr val="0070C0"/>
                </a:solidFill>
              </a:rPr>
              <a:t>.</a:t>
            </a:r>
          </a:p>
          <a:p>
            <a:pPr algn="just">
              <a:buNone/>
            </a:pPr>
            <a:endParaRPr lang="tr-TR" sz="1000" b="1" dirty="0" smtClean="0">
              <a:solidFill>
                <a:srgbClr val="0070C0"/>
              </a:solidFill>
            </a:endParaRPr>
          </a:p>
          <a:p>
            <a:pPr algn="just"/>
            <a:r>
              <a:rPr lang="en-GB" b="1" dirty="0" smtClean="0">
                <a:solidFill>
                  <a:srgbClr val="0070C0"/>
                </a:solidFill>
              </a:rPr>
              <a:t>In order to increase the coverage of red meat statistics and to produce short-term comparable statistics, since January 2010, monthly surveys are conducted for enterprises, which use animal products as input and are classified under the divisions 10.11 and 15.11 of NACE Rev.2. 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019A53-BF84-460F-BAA3-7EAE5D3383E0}" type="datetime1">
              <a:rPr lang="tr-TR" smtClean="0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511FFA-AFBD-44F3-9BA1-CC9BCFE6FBFF}" type="slidenum">
              <a:rPr lang="tr-TR" smtClean="0"/>
              <a:pPr>
                <a:defRPr/>
              </a:pPr>
              <a:t>8</a:t>
            </a:fld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785795"/>
            <a:ext cx="8858312" cy="5340368"/>
          </a:xfrm>
        </p:spPr>
        <p:txBody>
          <a:bodyPr/>
          <a:lstStyle/>
          <a:p>
            <a:pPr algn="just"/>
            <a:r>
              <a:rPr lang="tr-TR" b="1" dirty="0" smtClean="0">
                <a:solidFill>
                  <a:srgbClr val="0070C0"/>
                </a:solidFill>
              </a:rPr>
              <a:t>Data on </a:t>
            </a:r>
            <a:r>
              <a:rPr lang="tr-TR" b="1" dirty="0" err="1" smtClean="0">
                <a:solidFill>
                  <a:srgbClr val="0070C0"/>
                </a:solidFill>
              </a:rPr>
              <a:t>meat</a:t>
            </a:r>
            <a:r>
              <a:rPr lang="tr-TR" b="1" dirty="0" smtClean="0">
                <a:solidFill>
                  <a:srgbClr val="0070C0"/>
                </a:solidFill>
              </a:rPr>
              <a:t>, </a:t>
            </a:r>
            <a:r>
              <a:rPr lang="tr-TR" b="1" dirty="0" err="1" smtClean="0">
                <a:solidFill>
                  <a:srgbClr val="0070C0"/>
                </a:solidFill>
              </a:rPr>
              <a:t>white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meat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hen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egg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production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are</a:t>
            </a:r>
            <a:r>
              <a:rPr lang="tr-TR" b="1" dirty="0" smtClean="0">
                <a:solidFill>
                  <a:srgbClr val="0070C0"/>
                </a:solidFill>
              </a:rPr>
              <a:t> not </a:t>
            </a:r>
            <a:r>
              <a:rPr lang="tr-TR" b="1" dirty="0" err="1" smtClean="0">
                <a:solidFill>
                  <a:srgbClr val="0070C0"/>
                </a:solidFill>
              </a:rPr>
              <a:t>included</a:t>
            </a:r>
            <a:r>
              <a:rPr lang="tr-TR" b="1" dirty="0" smtClean="0">
                <a:solidFill>
                  <a:srgbClr val="0070C0"/>
                </a:solidFill>
              </a:rPr>
              <a:t> in </a:t>
            </a:r>
            <a:r>
              <a:rPr lang="tr-TR" b="1" dirty="0" err="1" smtClean="0">
                <a:solidFill>
                  <a:srgbClr val="0070C0"/>
                </a:solidFill>
              </a:rPr>
              <a:t>annual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series</a:t>
            </a:r>
            <a:r>
              <a:rPr lang="tr-TR" b="1" dirty="0" smtClean="0">
                <a:solidFill>
                  <a:srgbClr val="0070C0"/>
                </a:solidFill>
              </a:rPr>
              <a:t> since 2010, </a:t>
            </a:r>
            <a:r>
              <a:rPr lang="tr-TR" b="1" dirty="0" err="1" smtClean="0">
                <a:solidFill>
                  <a:srgbClr val="0070C0"/>
                </a:solidFill>
              </a:rPr>
              <a:t>because</a:t>
            </a:r>
            <a:r>
              <a:rPr lang="tr-TR" b="1" dirty="0" smtClean="0">
                <a:solidFill>
                  <a:srgbClr val="0070C0"/>
                </a:solidFill>
              </a:rPr>
              <a:t> it has </a:t>
            </a:r>
            <a:r>
              <a:rPr lang="tr-TR" b="1" dirty="0" err="1" smtClean="0">
                <a:solidFill>
                  <a:srgbClr val="0070C0"/>
                </a:solidFill>
              </a:rPr>
              <a:t>been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published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through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monthly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News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Releases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starting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from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January</a:t>
            </a:r>
            <a:r>
              <a:rPr lang="tr-TR" b="1" dirty="0" smtClean="0">
                <a:solidFill>
                  <a:srgbClr val="0070C0"/>
                </a:solidFill>
              </a:rPr>
              <a:t> 2010. </a:t>
            </a:r>
            <a:r>
              <a:rPr lang="tr-TR" b="1" dirty="0" err="1" smtClean="0">
                <a:solidFill>
                  <a:srgbClr val="0070C0"/>
                </a:solidFill>
              </a:rPr>
              <a:t>Starting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from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January</a:t>
            </a:r>
            <a:r>
              <a:rPr lang="tr-TR" b="1" dirty="0" smtClean="0">
                <a:solidFill>
                  <a:srgbClr val="0070C0"/>
                </a:solidFill>
              </a:rPr>
              <a:t> 2012, data on </a:t>
            </a:r>
            <a:r>
              <a:rPr lang="tr-TR" b="1" dirty="0" err="1" smtClean="0">
                <a:solidFill>
                  <a:srgbClr val="0070C0"/>
                </a:solidFill>
              </a:rPr>
              <a:t>red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meat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production</a:t>
            </a:r>
            <a:r>
              <a:rPr lang="tr-TR" b="1" dirty="0" smtClean="0">
                <a:solidFill>
                  <a:srgbClr val="0070C0"/>
                </a:solidFill>
              </a:rPr>
              <a:t> has </a:t>
            </a:r>
            <a:r>
              <a:rPr lang="tr-TR" b="1" dirty="0" err="1" smtClean="0">
                <a:solidFill>
                  <a:srgbClr val="0070C0"/>
                </a:solidFill>
              </a:rPr>
              <a:t>been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published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quarterly</a:t>
            </a:r>
            <a:r>
              <a:rPr lang="tr-TR" b="1" dirty="0" smtClean="0">
                <a:solidFill>
                  <a:srgbClr val="0070C0"/>
                </a:solidFill>
              </a:rPr>
              <a:t>. </a:t>
            </a:r>
          </a:p>
          <a:p>
            <a:pPr algn="just"/>
            <a:endParaRPr lang="tr-TR" b="1" dirty="0" smtClean="0">
              <a:solidFill>
                <a:srgbClr val="0070C0"/>
              </a:solidFill>
            </a:endParaRPr>
          </a:p>
          <a:p>
            <a:pPr algn="just"/>
            <a:r>
              <a:rPr lang="tr-TR" b="1" dirty="0" err="1" smtClean="0">
                <a:solidFill>
                  <a:srgbClr val="C00000"/>
                </a:solidFill>
              </a:rPr>
              <a:t>Meat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production</a:t>
            </a:r>
            <a:r>
              <a:rPr lang="tr-TR" b="1" dirty="0" smtClean="0">
                <a:solidFill>
                  <a:srgbClr val="C00000"/>
                </a:solidFill>
              </a:rPr>
              <a:t> =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The number of animals slaughtered</a:t>
            </a:r>
            <a:r>
              <a:rPr lang="tr-TR" b="1" dirty="0" smtClean="0">
                <a:solidFill>
                  <a:srgbClr val="0070C0"/>
                </a:solidFill>
              </a:rPr>
              <a:t>  x  </a:t>
            </a:r>
            <a:r>
              <a:rPr lang="tr-TR" b="1" dirty="0" err="1" smtClean="0">
                <a:solidFill>
                  <a:srgbClr val="0070C0"/>
                </a:solidFill>
              </a:rPr>
              <a:t>carcass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weight</a:t>
            </a:r>
            <a:endParaRPr lang="en-US" b="1" dirty="0" smtClean="0">
              <a:solidFill>
                <a:srgbClr val="0070C0"/>
              </a:solidFill>
            </a:endParaRPr>
          </a:p>
          <a:p>
            <a:pPr algn="just"/>
            <a:endParaRPr lang="tr-TR" b="1" dirty="0" smtClean="0">
              <a:solidFill>
                <a:srgbClr val="0070C0"/>
              </a:solidFill>
            </a:endParaRPr>
          </a:p>
          <a:p>
            <a:pPr algn="just"/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019A53-BF84-460F-BAA3-7EAE5D3383E0}" type="datetime1">
              <a:rPr lang="tr-TR" smtClean="0"/>
              <a:pPr>
                <a:defRPr/>
              </a:pPr>
              <a:t>23.02.2015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511FFA-AFBD-44F3-9BA1-CC9BCFE6FBFF}" type="slidenum">
              <a:rPr lang="tr-TR" smtClean="0"/>
              <a:pPr>
                <a:defRPr/>
              </a:pPr>
              <a:t>9</a:t>
            </a:fld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Öz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AB2328"/>
      </a:accent2>
      <a:accent3>
        <a:srgbClr val="FFFFFF"/>
      </a:accent3>
      <a:accent4>
        <a:srgbClr val="000000"/>
      </a:accent4>
      <a:accent5>
        <a:srgbClr val="DAEDEF"/>
      </a:accent5>
      <a:accent6>
        <a:srgbClr val="AB2328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</TotalTime>
  <Words>964</Words>
  <Application>Microsoft Office PowerPoint</Application>
  <PresentationFormat>On-screen Show (4:3)</PresentationFormat>
  <Paragraphs>190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Varsayılan Tasarım</vt:lpstr>
      <vt:lpstr>Worksheet</vt:lpstr>
      <vt:lpstr>Microsoft Office Excel 97-2003 Worksheet</vt:lpstr>
      <vt:lpstr>Agricultural Production Statistics Group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tuik</dc:creator>
  <cp:lastModifiedBy>Mushawer</cp:lastModifiedBy>
  <cp:revision>210</cp:revision>
  <dcterms:created xsi:type="dcterms:W3CDTF">2006-12-22T08:39:23Z</dcterms:created>
  <dcterms:modified xsi:type="dcterms:W3CDTF">2015-02-23T15:16:21Z</dcterms:modified>
</cp:coreProperties>
</file>